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Barlow Condensed Bold" panose="020B0604020202020204" charset="0"/>
      <p:regular r:id="rId30"/>
    </p:embeddedFont>
    <p:embeddedFont>
      <p:font typeface="Barlow Condensed Semi-Bold" panose="020B0604020202020204" charset="0"/>
      <p:regular r:id="rId31"/>
    </p:embeddedFont>
    <p:embeddedFont>
      <p:font typeface="Calibri" panose="020F0502020204030204" pitchFamily="34" charset="0"/>
      <p:regular r:id="rId32"/>
      <p:bold r:id="rId33"/>
      <p:italic r:id="rId34"/>
      <p:boldItalic r:id="rId35"/>
    </p:embeddedFont>
    <p:embeddedFont>
      <p:font typeface="Heebo" pitchFamily="2" charset="-79"/>
      <p:regular r:id="rId36"/>
    </p:embeddedFont>
    <p:embeddedFont>
      <p:font typeface="Inter" panose="020B0604020202020204" charset="0"/>
      <p:regular r:id="rId37"/>
    </p:embeddedFont>
    <p:embeddedFont>
      <p:font typeface="Inter Bold" panose="020B0604020202020204" charset="0"/>
      <p:regular r:id="rId38"/>
    </p:embeddedFont>
    <p:embeddedFont>
      <p:font typeface="Karumbi"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33" autoAdjust="0"/>
  </p:normalViewPr>
  <p:slideViewPr>
    <p:cSldViewPr>
      <p:cViewPr varScale="1">
        <p:scale>
          <a:sx n="55" d="100"/>
          <a:sy n="55" d="100"/>
        </p:scale>
        <p:origin x="1085"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png"/><Relationship Id="rId5" Type="http://schemas.openxmlformats.org/officeDocument/2006/relationships/image" Target="../media/image2.sv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gif"/><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3FQ8HhLhoJg&amp;t=9s" TargetMode="External"/><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hyperlink" Target="https://www.youtube.com/watch?v=hZIYSCE-ZjY" TargetMode="External"/><Relationship Id="rId3" Type="http://schemas.openxmlformats.org/officeDocument/2006/relationships/image" Target="../media/image37.svg"/><Relationship Id="rId7" Type="http://schemas.openxmlformats.org/officeDocument/2006/relationships/image" Target="../media/image15.svg"/><Relationship Id="rId12" Type="http://schemas.openxmlformats.org/officeDocument/2006/relationships/image" Target="../media/image42.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1.svg"/><Relationship Id="rId5" Type="http://schemas.openxmlformats.org/officeDocument/2006/relationships/image" Target="../media/image4.sv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7.svg"/><Relationship Id="rId7" Type="http://schemas.openxmlformats.org/officeDocument/2006/relationships/image" Target="../media/image15.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4.svg"/><Relationship Id="rId5" Type="http://schemas.openxmlformats.org/officeDocument/2006/relationships/image" Target="../media/image4.sv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39.gif"/></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7.svg"/><Relationship Id="rId7" Type="http://schemas.openxmlformats.org/officeDocument/2006/relationships/image" Target="../media/image14.png"/><Relationship Id="rId12" Type="http://schemas.openxmlformats.org/officeDocument/2006/relationships/hyperlink" Target="https://www.youtube.com/watch?v=hZIYSCE-ZjY"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46.gif"/><Relationship Id="rId5" Type="http://schemas.openxmlformats.org/officeDocument/2006/relationships/image" Target="../media/image4.svg"/><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image" Target="../media/image38.gif"/></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7.svg"/><Relationship Id="rId7" Type="http://schemas.openxmlformats.org/officeDocument/2006/relationships/image" Target="../media/image14.png"/><Relationship Id="rId12" Type="http://schemas.openxmlformats.org/officeDocument/2006/relationships/hyperlink" Target="https://www.youtube.com/watch?v=hZIYSCE-ZjY"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6.gif"/><Relationship Id="rId5" Type="http://schemas.openxmlformats.org/officeDocument/2006/relationships/image" Target="../media/image4.svg"/><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image" Target="../media/image38.gif"/></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7.svg"/><Relationship Id="rId7"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46.gif"/><Relationship Id="rId5" Type="http://schemas.openxmlformats.org/officeDocument/2006/relationships/image" Target="../media/image4.svg"/><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image" Target="../media/image38.gif"/></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7.svg"/><Relationship Id="rId7"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46.gif"/><Relationship Id="rId5" Type="http://schemas.openxmlformats.org/officeDocument/2006/relationships/image" Target="../media/image4.svg"/><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1.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6.svg"/><Relationship Id="rId3" Type="http://schemas.openxmlformats.org/officeDocument/2006/relationships/image" Target="../media/image52.jpeg"/><Relationship Id="rId7" Type="http://schemas.openxmlformats.org/officeDocument/2006/relationships/image" Target="../media/image37.svg"/><Relationship Id="rId12" Type="http://schemas.openxmlformats.org/officeDocument/2006/relationships/image" Target="../media/image55.png"/><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4.jpeg"/><Relationship Id="rId5" Type="http://schemas.openxmlformats.org/officeDocument/2006/relationships/image" Target="../media/image15.svg"/><Relationship Id="rId10" Type="http://schemas.openxmlformats.org/officeDocument/2006/relationships/image" Target="../media/image53.gif"/><Relationship Id="rId4" Type="http://schemas.openxmlformats.org/officeDocument/2006/relationships/image" Target="../media/image14.pn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svg"/><Relationship Id="rId7" Type="http://schemas.openxmlformats.org/officeDocument/2006/relationships/image" Target="../media/image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61.jpeg"/><Relationship Id="rId4" Type="http://schemas.openxmlformats.org/officeDocument/2006/relationships/image" Target="../media/image1.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gif"/><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9.svg"/><Relationship Id="rId5" Type="http://schemas.openxmlformats.org/officeDocument/2006/relationships/image" Target="../media/image2.svg"/><Relationship Id="rId15" Type="http://schemas.openxmlformats.org/officeDocument/2006/relationships/image" Target="../media/image21.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9.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9.svg"/><Relationship Id="rId5" Type="http://schemas.openxmlformats.org/officeDocument/2006/relationships/image" Target="../media/image2.svg"/><Relationship Id="rId15" Type="http://schemas.openxmlformats.org/officeDocument/2006/relationships/image" Target="../media/image21.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9.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sp>
        <p:nvSpPr>
          <p:cNvPr id="2" name="Freeform 2"/>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a:off x="16633065" y="47358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5473837" y="10083199"/>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538388" y="2479131"/>
            <a:ext cx="18511783" cy="2301430"/>
          </a:xfrm>
          <a:prstGeom prst="rect">
            <a:avLst/>
          </a:prstGeom>
        </p:spPr>
        <p:txBody>
          <a:bodyPr lIns="0" tIns="0" rIns="0" bIns="0" rtlCol="0" anchor="t">
            <a:spAutoFit/>
          </a:bodyPr>
          <a:lstStyle/>
          <a:p>
            <a:pPr marL="0" lvl="0" indent="0" algn="ctr">
              <a:lnSpc>
                <a:spcPts val="16789"/>
              </a:lnSpc>
            </a:pPr>
            <a:r>
              <a:rPr lang="en-US" sz="18654" spc="354">
                <a:solidFill>
                  <a:srgbClr val="98DDDB"/>
                </a:solidFill>
                <a:latin typeface="Barlow Condensed Bold"/>
              </a:rPr>
              <a:t>ONLINE GAMING</a:t>
            </a:r>
          </a:p>
        </p:txBody>
      </p:sp>
      <p:pic>
        <p:nvPicPr>
          <p:cNvPr id="16" name="Picture 16"/>
          <p:cNvPicPr>
            <a:picLocks noChangeAspect="1"/>
          </p:cNvPicPr>
          <p:nvPr/>
        </p:nvPicPr>
        <p:blipFill>
          <a:blip r:embed="rId6"/>
          <a:srcRect/>
          <a:stretch>
            <a:fillRect/>
          </a:stretch>
        </p:blipFill>
        <p:spPr>
          <a:xfrm>
            <a:off x="3906671" y="5831586"/>
            <a:ext cx="3387090" cy="699600"/>
          </a:xfrm>
          <a:prstGeom prst="rect">
            <a:avLst/>
          </a:prstGeom>
        </p:spPr>
      </p:pic>
      <p:sp>
        <p:nvSpPr>
          <p:cNvPr id="17" name="Freeform 17"/>
          <p:cNvSpPr/>
          <p:nvPr/>
        </p:nvSpPr>
        <p:spPr>
          <a:xfrm>
            <a:off x="9570022" y="4717796"/>
            <a:ext cx="8622728" cy="5216750"/>
          </a:xfrm>
          <a:custGeom>
            <a:avLst/>
            <a:gdLst/>
            <a:ahLst/>
            <a:cxnLst/>
            <a:rect l="l" t="t" r="r" b="b"/>
            <a:pathLst>
              <a:path w="8622728" h="5216750">
                <a:moveTo>
                  <a:pt x="0" y="0"/>
                </a:moveTo>
                <a:lnTo>
                  <a:pt x="8622728" y="0"/>
                </a:lnTo>
                <a:lnTo>
                  <a:pt x="8622728" y="5216750"/>
                </a:lnTo>
                <a:lnTo>
                  <a:pt x="0" y="5216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TextBox 18"/>
          <p:cNvSpPr txBox="1"/>
          <p:nvPr/>
        </p:nvSpPr>
        <p:spPr>
          <a:xfrm>
            <a:off x="1783876" y="769265"/>
            <a:ext cx="11855923" cy="2114807"/>
          </a:xfrm>
          <a:prstGeom prst="rect">
            <a:avLst/>
          </a:prstGeom>
        </p:spPr>
        <p:txBody>
          <a:bodyPr wrap="square" lIns="0" tIns="0" rIns="0" bIns="0" rtlCol="0" anchor="t">
            <a:spAutoFit/>
          </a:bodyPr>
          <a:lstStyle/>
          <a:p>
            <a:pPr marL="0" lvl="0" indent="0" algn="ctr">
              <a:lnSpc>
                <a:spcPts val="17310"/>
              </a:lnSpc>
              <a:spcBef>
                <a:spcPct val="0"/>
              </a:spcBef>
            </a:pPr>
            <a:r>
              <a:rPr lang="en-US" sz="12364" dirty="0">
                <a:solidFill>
                  <a:srgbClr val="FDEBA2"/>
                </a:solidFill>
                <a:latin typeface="Karumbi Bold Italics"/>
              </a:rPr>
              <a:t>Let’s talk about</a:t>
            </a:r>
          </a:p>
        </p:txBody>
      </p:sp>
      <p:sp>
        <p:nvSpPr>
          <p:cNvPr id="19" name="TextBox 19"/>
          <p:cNvSpPr txBox="1"/>
          <p:nvPr/>
        </p:nvSpPr>
        <p:spPr>
          <a:xfrm>
            <a:off x="1754812" y="4873477"/>
            <a:ext cx="7661744" cy="482896"/>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FFFFFF"/>
                </a:solidFill>
                <a:latin typeface="Heebo"/>
              </a:rPr>
              <a:t>...and how to keep our children safe,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rot="5400000">
            <a:off x="5121941" y="2595334"/>
            <a:ext cx="2302496" cy="2584434"/>
          </a:xfrm>
          <a:custGeom>
            <a:avLst/>
            <a:gdLst/>
            <a:ahLst/>
            <a:cxnLst/>
            <a:rect l="l" t="t" r="r" b="b"/>
            <a:pathLst>
              <a:path w="2302496" h="2584434">
                <a:moveTo>
                  <a:pt x="0" y="0"/>
                </a:moveTo>
                <a:lnTo>
                  <a:pt x="2302496" y="0"/>
                </a:lnTo>
                <a:lnTo>
                  <a:pt x="2302496" y="2584434"/>
                </a:lnTo>
                <a:lnTo>
                  <a:pt x="0" y="2584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rot="5400000">
            <a:off x="10529027" y="2595334"/>
            <a:ext cx="2302496" cy="2584434"/>
          </a:xfrm>
          <a:custGeom>
            <a:avLst/>
            <a:gdLst/>
            <a:ahLst/>
            <a:cxnLst/>
            <a:rect l="l" t="t" r="r" b="b"/>
            <a:pathLst>
              <a:path w="2302496" h="2584434">
                <a:moveTo>
                  <a:pt x="0" y="0"/>
                </a:moveTo>
                <a:lnTo>
                  <a:pt x="2302495" y="0"/>
                </a:lnTo>
                <a:lnTo>
                  <a:pt x="2302495" y="2584434"/>
                </a:lnTo>
                <a:lnTo>
                  <a:pt x="0" y="2584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TextBox 17"/>
          <p:cNvSpPr txBox="1"/>
          <p:nvPr/>
        </p:nvSpPr>
        <p:spPr>
          <a:xfrm>
            <a:off x="4578836" y="3308140"/>
            <a:ext cx="3388706"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TRUE</a:t>
            </a:r>
          </a:p>
        </p:txBody>
      </p:sp>
      <p:sp>
        <p:nvSpPr>
          <p:cNvPr id="18" name="TextBox 18"/>
          <p:cNvSpPr txBox="1"/>
          <p:nvPr/>
        </p:nvSpPr>
        <p:spPr>
          <a:xfrm>
            <a:off x="9651385" y="3308140"/>
            <a:ext cx="4057780"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FALSE</a:t>
            </a:r>
          </a:p>
        </p:txBody>
      </p:sp>
      <p:sp>
        <p:nvSpPr>
          <p:cNvPr id="19" name="TextBox 19"/>
          <p:cNvSpPr txBox="1"/>
          <p:nvPr/>
        </p:nvSpPr>
        <p:spPr>
          <a:xfrm>
            <a:off x="5181346" y="6194382"/>
            <a:ext cx="7925308" cy="3123584"/>
          </a:xfrm>
          <a:prstGeom prst="rect">
            <a:avLst/>
          </a:prstGeom>
        </p:spPr>
        <p:txBody>
          <a:bodyPr lIns="0" tIns="0" rIns="0" bIns="0" rtlCol="0" anchor="t">
            <a:spAutoFit/>
          </a:bodyPr>
          <a:lstStyle/>
          <a:p>
            <a:pPr marL="0" lvl="0" indent="0" algn="ctr">
              <a:lnSpc>
                <a:spcPts val="4197"/>
              </a:lnSpc>
              <a:spcBef>
                <a:spcPct val="0"/>
              </a:spcBef>
            </a:pPr>
            <a:r>
              <a:rPr lang="en-US" sz="2998">
                <a:solidFill>
                  <a:srgbClr val="302326"/>
                </a:solidFill>
                <a:latin typeface="Heebo"/>
              </a:rPr>
              <a:t>Kim Kardashian had to have an awkward conversation with her son Saint (now aged approximately 8) after he was playing Roblox and managed to stumble across a game created out of his mum’s sex tape. This was a game openly available for children to access.</a:t>
            </a:r>
          </a:p>
        </p:txBody>
      </p:sp>
      <p:sp>
        <p:nvSpPr>
          <p:cNvPr id="20" name="Freeform 20"/>
          <p:cNvSpPr/>
          <p:nvPr/>
        </p:nvSpPr>
        <p:spPr>
          <a:xfrm rot="-4570320">
            <a:off x="7238364" y="3825854"/>
            <a:ext cx="3275009" cy="244137"/>
          </a:xfrm>
          <a:custGeom>
            <a:avLst/>
            <a:gdLst/>
            <a:ahLst/>
            <a:cxnLst/>
            <a:rect l="l" t="t" r="r" b="b"/>
            <a:pathLst>
              <a:path w="3275009" h="244137">
                <a:moveTo>
                  <a:pt x="0" y="0"/>
                </a:moveTo>
                <a:lnTo>
                  <a:pt x="3275009" y="0"/>
                </a:lnTo>
                <a:lnTo>
                  <a:pt x="3275009" y="244137"/>
                </a:lnTo>
                <a:lnTo>
                  <a:pt x="0" y="244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5728614" y="350451"/>
            <a:ext cx="7139674" cy="1392236"/>
          </a:xfrm>
          <a:custGeom>
            <a:avLst/>
            <a:gdLst/>
            <a:ahLst/>
            <a:cxnLst/>
            <a:rect l="l" t="t" r="r" b="b"/>
            <a:pathLst>
              <a:path w="7139674" h="1392236">
                <a:moveTo>
                  <a:pt x="0" y="0"/>
                </a:moveTo>
                <a:lnTo>
                  <a:pt x="7139674" y="0"/>
                </a:lnTo>
                <a:lnTo>
                  <a:pt x="7139674" y="1392237"/>
                </a:lnTo>
                <a:lnTo>
                  <a:pt x="0" y="139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416131" y="177333"/>
            <a:ext cx="8181477" cy="1504683"/>
          </a:xfrm>
          <a:prstGeom prst="rect">
            <a:avLst/>
          </a:prstGeom>
        </p:spPr>
        <p:txBody>
          <a:bodyPr lIns="0" tIns="0" rIns="0" bIns="0" rtlCol="0" anchor="t">
            <a:spAutoFit/>
          </a:bodyPr>
          <a:lstStyle/>
          <a:p>
            <a:pPr marL="0" lvl="0" indent="0" algn="ctr">
              <a:lnSpc>
                <a:spcPts val="12319"/>
              </a:lnSpc>
              <a:spcBef>
                <a:spcPct val="0"/>
              </a:spcBef>
            </a:pPr>
            <a:r>
              <a:rPr lang="en-US" sz="8799">
                <a:solidFill>
                  <a:srgbClr val="302326"/>
                </a:solidFill>
                <a:latin typeface="Karumbi Bold Italics"/>
              </a:rPr>
              <a:t>TRUE</a:t>
            </a:r>
          </a:p>
        </p:txBody>
      </p:sp>
      <p:sp>
        <p:nvSpPr>
          <p:cNvPr id="4" name="Freeform 4"/>
          <p:cNvSpPr/>
          <p:nvPr/>
        </p:nvSpPr>
        <p:spPr>
          <a:xfrm>
            <a:off x="-66675" y="253250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6391275" y="10153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5459075" y="149151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179983" y="-57150"/>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1427765" y="-5715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1214019" y="2003892"/>
            <a:ext cx="15859962" cy="3712555"/>
          </a:xfrm>
          <a:prstGeom prst="rect">
            <a:avLst/>
          </a:prstGeom>
        </p:spPr>
        <p:txBody>
          <a:bodyPr lIns="0" tIns="0" rIns="0" bIns="0" rtlCol="0" anchor="t">
            <a:spAutoFit/>
          </a:bodyPr>
          <a:lstStyle/>
          <a:p>
            <a:pPr>
              <a:lnSpc>
                <a:spcPts val="3239"/>
              </a:lnSpc>
            </a:pPr>
            <a:r>
              <a:rPr lang="en-US" sz="3200" spc="-89" dirty="0">
                <a:solidFill>
                  <a:srgbClr val="302326"/>
                </a:solidFill>
                <a:latin typeface="Karumbi Bold Italics"/>
              </a:rPr>
              <a:t>THE NSPCC AND CHILDLINE TOLD THE BBC IN 2021 THAT SINCE THE PANDEMIC, THE NUMBER OF CHILDREN CALLING THEIR HELPLINE WITH CONCERNS ABOUT ROBLOX HAS INCREASED FIVE-FOLD.</a:t>
            </a:r>
          </a:p>
          <a:p>
            <a:pPr>
              <a:lnSpc>
                <a:spcPts val="3239"/>
              </a:lnSpc>
            </a:pPr>
            <a:endParaRPr lang="en-US" sz="3599" spc="-89" dirty="0">
              <a:solidFill>
                <a:srgbClr val="302326"/>
              </a:solidFill>
              <a:latin typeface="Karumbi Bold Italics"/>
            </a:endParaRPr>
          </a:p>
          <a:p>
            <a:pPr>
              <a:lnSpc>
                <a:spcPts val="3239"/>
              </a:lnSpc>
            </a:pPr>
            <a:r>
              <a:rPr lang="en-US" sz="3599" spc="-89" dirty="0">
                <a:solidFill>
                  <a:srgbClr val="302326"/>
                </a:solidFill>
                <a:latin typeface="Karumbi Bold Italics"/>
              </a:rPr>
              <a:t> </a:t>
            </a:r>
          </a:p>
          <a:p>
            <a:pPr>
              <a:lnSpc>
                <a:spcPts val="3239"/>
              </a:lnSpc>
            </a:pPr>
            <a:endParaRPr lang="en-US" sz="3599" spc="-89" dirty="0">
              <a:solidFill>
                <a:srgbClr val="302326"/>
              </a:solidFill>
              <a:latin typeface="Karumbi Bold Italics"/>
            </a:endParaRPr>
          </a:p>
          <a:p>
            <a:pPr>
              <a:lnSpc>
                <a:spcPts val="3239"/>
              </a:lnSpc>
            </a:pPr>
            <a:endParaRPr lang="en-US" sz="3599" spc="-89" dirty="0">
              <a:solidFill>
                <a:srgbClr val="302326"/>
              </a:solidFill>
              <a:latin typeface="Karumbi Bold Italics"/>
            </a:endParaRPr>
          </a:p>
          <a:p>
            <a:pPr>
              <a:lnSpc>
                <a:spcPts val="3239"/>
              </a:lnSpc>
            </a:pPr>
            <a:endParaRPr lang="en-US" sz="3599" spc="-89" dirty="0">
              <a:solidFill>
                <a:srgbClr val="302326"/>
              </a:solidFill>
              <a:latin typeface="Karumbi Bold Italics"/>
            </a:endParaRPr>
          </a:p>
          <a:p>
            <a:pPr>
              <a:lnSpc>
                <a:spcPts val="3239"/>
              </a:lnSpc>
            </a:pPr>
            <a:endParaRPr lang="en-US" sz="3599" spc="-89" dirty="0">
              <a:solidFill>
                <a:srgbClr val="302326"/>
              </a:solidFill>
              <a:latin typeface="Karumbi Bold Italics"/>
            </a:endParaRPr>
          </a:p>
          <a:p>
            <a:pPr marL="0" lvl="0" indent="0" algn="l">
              <a:lnSpc>
                <a:spcPts val="3239"/>
              </a:lnSpc>
              <a:spcBef>
                <a:spcPct val="0"/>
              </a:spcBef>
            </a:pPr>
            <a:endParaRPr lang="en-US" sz="3599" spc="-89" dirty="0">
              <a:solidFill>
                <a:srgbClr val="302326"/>
              </a:solidFill>
              <a:latin typeface="Karumbi Bold Italics"/>
            </a:endParaRPr>
          </a:p>
        </p:txBody>
      </p:sp>
      <p:sp>
        <p:nvSpPr>
          <p:cNvPr id="10" name="Freeform 10"/>
          <p:cNvSpPr/>
          <p:nvPr/>
        </p:nvSpPr>
        <p:spPr>
          <a:xfrm>
            <a:off x="-847046" y="5596538"/>
            <a:ext cx="4805006" cy="4720918"/>
          </a:xfrm>
          <a:custGeom>
            <a:avLst/>
            <a:gdLst/>
            <a:ahLst/>
            <a:cxnLst/>
            <a:rect l="l" t="t" r="r" b="b"/>
            <a:pathLst>
              <a:path w="4805006" h="4720918">
                <a:moveTo>
                  <a:pt x="0" y="0"/>
                </a:moveTo>
                <a:lnTo>
                  <a:pt x="4805006" y="0"/>
                </a:lnTo>
                <a:lnTo>
                  <a:pt x="4805006" y="4720918"/>
                </a:lnTo>
                <a:lnTo>
                  <a:pt x="0" y="4720918"/>
                </a:lnTo>
                <a:lnTo>
                  <a:pt x="0" y="0"/>
                </a:lnTo>
                <a:close/>
              </a:path>
            </a:pathLst>
          </a:custGeom>
          <a:blipFill>
            <a:blip r:embed="rId8"/>
            <a:stretch>
              <a:fillRect/>
            </a:stretch>
          </a:blipFill>
        </p:spPr>
        <p:txBody>
          <a:bodyPr/>
          <a:lstStyle/>
          <a:p>
            <a:endParaRPr lang="en-GB"/>
          </a:p>
        </p:txBody>
      </p:sp>
      <p:sp>
        <p:nvSpPr>
          <p:cNvPr id="11" name="Freeform 11"/>
          <p:cNvSpPr/>
          <p:nvPr/>
        </p:nvSpPr>
        <p:spPr>
          <a:xfrm>
            <a:off x="15644241" y="3086100"/>
            <a:ext cx="2643759" cy="4114800"/>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flipV="1">
            <a:off x="2165585" y="2736303"/>
            <a:ext cx="7667152" cy="4335875"/>
          </a:xfrm>
          <a:custGeom>
            <a:avLst/>
            <a:gdLst/>
            <a:ahLst/>
            <a:cxnLst/>
            <a:rect l="l" t="t" r="r" b="b"/>
            <a:pathLst>
              <a:path w="7667152" h="4335875">
                <a:moveTo>
                  <a:pt x="0" y="4335875"/>
                </a:moveTo>
                <a:lnTo>
                  <a:pt x="7667153" y="4335875"/>
                </a:lnTo>
                <a:lnTo>
                  <a:pt x="7667153" y="0"/>
                </a:lnTo>
                <a:lnTo>
                  <a:pt x="0" y="0"/>
                </a:lnTo>
                <a:lnTo>
                  <a:pt x="0" y="4335875"/>
                </a:lnTo>
                <a:close/>
              </a:path>
            </a:pathLst>
          </a:custGeom>
          <a:blipFill>
            <a:blip r:embed="rId11"/>
            <a:stretch>
              <a:fillRect t="-467" r="-1251" b="-467"/>
            </a:stretch>
          </a:blipFill>
        </p:spPr>
        <p:txBody>
          <a:bodyPr/>
          <a:lstStyle/>
          <a:p>
            <a:endParaRPr lang="en-GB"/>
          </a:p>
        </p:txBody>
      </p:sp>
      <p:sp>
        <p:nvSpPr>
          <p:cNvPr id="13" name="Freeform 13"/>
          <p:cNvSpPr/>
          <p:nvPr/>
        </p:nvSpPr>
        <p:spPr>
          <a:xfrm flipH="1">
            <a:off x="7074686" y="4531054"/>
            <a:ext cx="9144868" cy="5155419"/>
          </a:xfrm>
          <a:custGeom>
            <a:avLst/>
            <a:gdLst/>
            <a:ahLst/>
            <a:cxnLst/>
            <a:rect l="l" t="t" r="r" b="b"/>
            <a:pathLst>
              <a:path w="9144868" h="5155419">
                <a:moveTo>
                  <a:pt x="9144867" y="0"/>
                </a:moveTo>
                <a:lnTo>
                  <a:pt x="0" y="0"/>
                </a:lnTo>
                <a:lnTo>
                  <a:pt x="0" y="5155419"/>
                </a:lnTo>
                <a:lnTo>
                  <a:pt x="9144867" y="5155419"/>
                </a:lnTo>
                <a:lnTo>
                  <a:pt x="9144867" y="0"/>
                </a:lnTo>
                <a:close/>
              </a:path>
            </a:pathLst>
          </a:custGeom>
          <a:blipFill>
            <a:blip r:embed="rId11"/>
            <a:stretch>
              <a:fillRect/>
            </a:stretch>
          </a:blipFill>
        </p:spPr>
        <p:txBody>
          <a:bodyPr/>
          <a:lstStyle/>
          <a:p>
            <a:endParaRPr lang="en-GB"/>
          </a:p>
        </p:txBody>
      </p:sp>
      <p:sp>
        <p:nvSpPr>
          <p:cNvPr id="14" name="TextBox 14"/>
          <p:cNvSpPr txBox="1"/>
          <p:nvPr/>
        </p:nvSpPr>
        <p:spPr>
          <a:xfrm>
            <a:off x="7951557" y="6978620"/>
            <a:ext cx="7726873" cy="2481449"/>
          </a:xfrm>
          <a:prstGeom prst="rect">
            <a:avLst/>
          </a:prstGeom>
        </p:spPr>
        <p:txBody>
          <a:bodyPr lIns="0" tIns="0" rIns="0" bIns="0" rtlCol="0" anchor="t">
            <a:spAutoFit/>
          </a:bodyPr>
          <a:lstStyle/>
          <a:p>
            <a:pPr>
              <a:lnSpc>
                <a:spcPts val="3239"/>
              </a:lnSpc>
            </a:pPr>
            <a:r>
              <a:rPr lang="en-US" sz="2800" spc="-89" dirty="0">
                <a:solidFill>
                  <a:srgbClr val="302326"/>
                </a:solidFill>
                <a:latin typeface="Karumbi Bold Italics"/>
              </a:rPr>
              <a:t>I WAS PLAYING ROBLOX AND I WAS ON A GAME WHERE YOU WORK AT A PIZZA PLACE AND TWO PEOPLE WERE PRESSURING GIRLS TO DO INAPPROPRIATE STUFF WITH THEM AND IF THEY DID, THEY WOULD GET EXTRA MONEY IN THE GAME.</a:t>
            </a:r>
          </a:p>
          <a:p>
            <a:pPr marL="0" lvl="0" indent="0" algn="l">
              <a:lnSpc>
                <a:spcPts val="3239"/>
              </a:lnSpc>
              <a:spcBef>
                <a:spcPct val="0"/>
              </a:spcBef>
            </a:pPr>
            <a:endParaRPr lang="en-US" sz="3599" spc="-89" dirty="0">
              <a:solidFill>
                <a:srgbClr val="302326"/>
              </a:solidFill>
              <a:latin typeface="Karumbi Bold Italics"/>
            </a:endParaRPr>
          </a:p>
        </p:txBody>
      </p:sp>
      <p:sp>
        <p:nvSpPr>
          <p:cNvPr id="15" name="TextBox 15"/>
          <p:cNvSpPr txBox="1"/>
          <p:nvPr/>
        </p:nvSpPr>
        <p:spPr>
          <a:xfrm>
            <a:off x="2573058" y="2472690"/>
            <a:ext cx="6852207" cy="4728210"/>
          </a:xfrm>
          <a:prstGeom prst="rect">
            <a:avLst/>
          </a:prstGeom>
        </p:spPr>
        <p:txBody>
          <a:bodyPr lIns="0" tIns="0" rIns="0" bIns="0" rtlCol="0" anchor="t">
            <a:spAutoFit/>
          </a:bodyPr>
          <a:lstStyle/>
          <a:p>
            <a:pPr>
              <a:lnSpc>
                <a:spcPts val="3240"/>
              </a:lnSpc>
            </a:pPr>
            <a:endParaRPr dirty="0"/>
          </a:p>
          <a:p>
            <a:pPr>
              <a:lnSpc>
                <a:spcPts val="3240"/>
              </a:lnSpc>
            </a:pPr>
            <a:endParaRPr dirty="0"/>
          </a:p>
          <a:p>
            <a:pPr>
              <a:lnSpc>
                <a:spcPts val="2430"/>
              </a:lnSpc>
            </a:pPr>
            <a:r>
              <a:rPr lang="en-US" sz="2000" spc="-67" dirty="0">
                <a:solidFill>
                  <a:srgbClr val="302326"/>
                </a:solidFill>
                <a:latin typeface="Karumbi Bold Italics"/>
              </a:rPr>
              <a:t>I MET THIS USER ON ROBLOX WHEN I WAS, LIKE, 10. HE SAID HE WAS MY AGE (ALTHOUGH NOW I KNOW THAT WAS A LIE) AFTER A WHILE, HE ASKED ME TO SEND PICTURES AND IF I DID, HE WOULD GIVE ME ROBUX IN THE GAME - SO I SENT HIM SOME PICS. AFTER THAT, HE STARTED ASKING FOR MORE PICS AND EVEN THREATENED TO POST THE ONES HE HAD IF I SAID NO.</a:t>
            </a:r>
          </a:p>
          <a:p>
            <a:pPr>
              <a:lnSpc>
                <a:spcPts val="3240"/>
              </a:lnSpc>
            </a:pPr>
            <a:endParaRPr lang="en-US" sz="2700" spc="-67" dirty="0">
              <a:solidFill>
                <a:srgbClr val="302326"/>
              </a:solidFill>
              <a:latin typeface="Karumbi Bold Italics"/>
            </a:endParaRPr>
          </a:p>
          <a:p>
            <a:pPr>
              <a:lnSpc>
                <a:spcPts val="3240"/>
              </a:lnSpc>
            </a:pPr>
            <a:endParaRPr lang="en-US" sz="2700" spc="-67" dirty="0">
              <a:solidFill>
                <a:srgbClr val="302326"/>
              </a:solidFill>
              <a:latin typeface="Karumbi Bold Italics"/>
            </a:endParaRPr>
          </a:p>
          <a:p>
            <a:pPr>
              <a:lnSpc>
                <a:spcPts val="3240"/>
              </a:lnSpc>
            </a:pPr>
            <a:endParaRPr lang="en-US" sz="2700" spc="-67" dirty="0">
              <a:solidFill>
                <a:srgbClr val="302326"/>
              </a:solidFill>
              <a:latin typeface="Karumbi Bold Italics"/>
            </a:endParaRPr>
          </a:p>
          <a:p>
            <a:pPr>
              <a:lnSpc>
                <a:spcPts val="3240"/>
              </a:lnSpc>
            </a:pPr>
            <a:endParaRPr lang="en-US" sz="2700" spc="-67" dirty="0">
              <a:solidFill>
                <a:srgbClr val="302326"/>
              </a:solidFill>
              <a:latin typeface="Karumbi Bold Italics"/>
            </a:endParaRPr>
          </a:p>
          <a:p>
            <a:pPr marL="0" lvl="0" indent="0" algn="l">
              <a:lnSpc>
                <a:spcPts val="3240"/>
              </a:lnSpc>
              <a:spcBef>
                <a:spcPct val="0"/>
              </a:spcBef>
            </a:pPr>
            <a:endParaRPr lang="en-US" sz="2700" spc="-67" dirty="0">
              <a:solidFill>
                <a:srgbClr val="302326"/>
              </a:solidFill>
              <a:latin typeface="Karumbi Bold Italics"/>
            </a:endParaRPr>
          </a:p>
        </p:txBody>
      </p:sp>
      <p:sp>
        <p:nvSpPr>
          <p:cNvPr id="16" name="TextBox 16"/>
          <p:cNvSpPr txBox="1"/>
          <p:nvPr/>
        </p:nvSpPr>
        <p:spPr>
          <a:xfrm>
            <a:off x="3755685" y="8372475"/>
            <a:ext cx="4195872" cy="1397819"/>
          </a:xfrm>
          <a:prstGeom prst="rect">
            <a:avLst/>
          </a:prstGeom>
        </p:spPr>
        <p:txBody>
          <a:bodyPr wrap="square" lIns="0" tIns="0" rIns="0" bIns="0" rtlCol="0" anchor="t">
            <a:spAutoFit/>
          </a:bodyPr>
          <a:lstStyle/>
          <a:p>
            <a:pPr algn="ctr">
              <a:lnSpc>
                <a:spcPts val="10859"/>
              </a:lnSpc>
              <a:spcBef>
                <a:spcPct val="0"/>
              </a:spcBef>
            </a:pPr>
            <a:r>
              <a:rPr lang="en-US" sz="7756" spc="147" dirty="0">
                <a:solidFill>
                  <a:srgbClr val="302326"/>
                </a:solidFill>
                <a:latin typeface="Karumbi"/>
              </a:rPr>
              <a:t>boy aged 12</a:t>
            </a:r>
          </a:p>
        </p:txBody>
      </p:sp>
      <p:sp>
        <p:nvSpPr>
          <p:cNvPr id="17" name="TextBox 17"/>
          <p:cNvSpPr txBox="1"/>
          <p:nvPr/>
        </p:nvSpPr>
        <p:spPr>
          <a:xfrm>
            <a:off x="11734800" y="3466959"/>
            <a:ext cx="4484753" cy="1397819"/>
          </a:xfrm>
          <a:prstGeom prst="rect">
            <a:avLst/>
          </a:prstGeom>
        </p:spPr>
        <p:txBody>
          <a:bodyPr wrap="square" lIns="0" tIns="0" rIns="0" bIns="0" rtlCol="0" anchor="t">
            <a:spAutoFit/>
          </a:bodyPr>
          <a:lstStyle/>
          <a:p>
            <a:pPr algn="ctr">
              <a:lnSpc>
                <a:spcPts val="10859"/>
              </a:lnSpc>
              <a:spcBef>
                <a:spcPct val="0"/>
              </a:spcBef>
            </a:pPr>
            <a:r>
              <a:rPr lang="en-US" sz="7756" spc="147" dirty="0">
                <a:solidFill>
                  <a:srgbClr val="302326"/>
                </a:solidFill>
                <a:latin typeface="Karumbi"/>
              </a:rPr>
              <a:t>girl aged 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D8CF"/>
        </a:solidFill>
        <a:effectLst/>
      </p:bgPr>
    </p:bg>
    <p:spTree>
      <p:nvGrpSpPr>
        <p:cNvPr id="1" name=""/>
        <p:cNvGrpSpPr/>
        <p:nvPr/>
      </p:nvGrpSpPr>
      <p:grpSpPr>
        <a:xfrm>
          <a:off x="0" y="0"/>
          <a:ext cx="0" cy="0"/>
          <a:chOff x="0" y="0"/>
          <a:chExt cx="0" cy="0"/>
        </a:xfrm>
      </p:grpSpPr>
      <p:sp>
        <p:nvSpPr>
          <p:cNvPr id="2" name="Freeform 2"/>
          <p:cNvSpPr/>
          <p:nvPr/>
        </p:nvSpPr>
        <p:spPr>
          <a:xfrm>
            <a:off x="5357568" y="1140266"/>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145953" y="2969832"/>
            <a:ext cx="16230600" cy="7185025"/>
          </a:xfrm>
          <a:prstGeom prst="rect">
            <a:avLst/>
          </a:prstGeom>
        </p:spPr>
        <p:txBody>
          <a:bodyPr lIns="0" tIns="0" rIns="0" bIns="0" rtlCol="0" anchor="t">
            <a:spAutoFit/>
          </a:bodyPr>
          <a:lstStyle/>
          <a:p>
            <a:pPr algn="ctr">
              <a:lnSpc>
                <a:spcPts val="3779"/>
              </a:lnSpc>
            </a:pPr>
            <a:r>
              <a:rPr lang="en-US" sz="2699">
                <a:solidFill>
                  <a:srgbClr val="302326"/>
                </a:solidFill>
                <a:latin typeface="Karumbi"/>
              </a:rPr>
              <a:t>"WE KNOW THAT WE CAN IDENTIFY SEVERAL LANGUAGE INDICATORS THAT WE HOPE WILL RAISE AWARENESS OF THE KIND OF THINGS THAT PARENTS, EDUCATORS, THOSE WORKING WITH CHILDREN MAY WANT TO LOOK FOR," SAID PROF LORENZO-DUS (SWANSEA UNIVERSITY) </a:t>
            </a:r>
          </a:p>
          <a:p>
            <a:pPr algn="ctr">
              <a:lnSpc>
                <a:spcPts val="3779"/>
              </a:lnSpc>
            </a:pPr>
            <a:r>
              <a:rPr lang="en-US" sz="2699">
                <a:solidFill>
                  <a:srgbClr val="302326"/>
                </a:solidFill>
                <a:latin typeface="Karumbi"/>
              </a:rPr>
              <a:t>"SEXUALLY EXPLICIT LANGUAGE IS ONE INDICATOR - BUT IT IS NOT THE ONLY INDICATOR.</a:t>
            </a:r>
          </a:p>
          <a:p>
            <a:pPr algn="ctr">
              <a:lnSpc>
                <a:spcPts val="3779"/>
              </a:lnSpc>
            </a:pPr>
            <a:r>
              <a:rPr lang="en-US" sz="2699">
                <a:solidFill>
                  <a:srgbClr val="302326"/>
                </a:solidFill>
                <a:latin typeface="Karumbi"/>
              </a:rPr>
              <a:t>"WHAT WE HAVE IS A VERY-MARKED INTEREST IN THE VICTIM, ASKING A LOT OF PERSONAL INFORMATION: WHERE THEY LIVE, DOES MUM AND DAD WORK, HOW LONG DO THEY GO ON THE INTERNET, IF IT IS MINECRAFT - HOW LONG DO THEY PLAY?</a:t>
            </a:r>
          </a:p>
          <a:p>
            <a:pPr algn="ctr">
              <a:lnSpc>
                <a:spcPts val="3779"/>
              </a:lnSpc>
            </a:pPr>
            <a:r>
              <a:rPr lang="en-US" sz="2699">
                <a:solidFill>
                  <a:srgbClr val="302326"/>
                </a:solidFill>
                <a:latin typeface="Karumbi"/>
              </a:rPr>
              <a:t>"IT IS ALL THIS BONDING TALK THAT SEEMS TO BE GEARED TOWARDS FRIENDSHIP THAT THEY USE AS A WAY TO HOOK THE VICTIM. IT IS A WAY TO DEVELOP TRUST."</a:t>
            </a:r>
          </a:p>
          <a:p>
            <a:pPr algn="ctr">
              <a:lnSpc>
                <a:spcPts val="3779"/>
              </a:lnSpc>
            </a:pPr>
            <a:r>
              <a:rPr lang="en-US" sz="2699">
                <a:solidFill>
                  <a:srgbClr val="302326"/>
                </a:solidFill>
                <a:latin typeface="Karumbi"/>
              </a:rPr>
              <a:t>THE RESEARCHERS FOUND THAT SOMETIMES THE GROOMING PROCESS CAN GO FROM AN INITIAL "HI - WHAT'S YOUR NAME" ONLINE APPROACH TO CYBER-SEXUAL ABUSE TAKING PLACE WITHIN MINUTES.</a:t>
            </a:r>
          </a:p>
          <a:p>
            <a:pPr algn="ctr">
              <a:lnSpc>
                <a:spcPts val="3779"/>
              </a:lnSpc>
            </a:pPr>
            <a:r>
              <a:rPr lang="en-US" sz="2699">
                <a:solidFill>
                  <a:srgbClr val="302326"/>
                </a:solidFill>
                <a:latin typeface="Karumbi"/>
              </a:rPr>
              <a:t>THEY ALSO FOUND THAT, DESPITE POPULAR BELIEFS, MOST GROOMERS DID NOT PRETEND TO BE CHILDREN AND WERE OPEN ABOUT BEING ADULTS WHEN THEY APPROACHED POTENTIAL VICTIMS.</a:t>
            </a:r>
          </a:p>
          <a:p>
            <a:pPr algn="ctr">
              <a:lnSpc>
                <a:spcPts val="3779"/>
              </a:lnSpc>
            </a:pPr>
            <a:r>
              <a:rPr lang="en-US" sz="2699">
                <a:solidFill>
                  <a:srgbClr val="302326"/>
                </a:solidFill>
                <a:latin typeface="Karumbi"/>
              </a:rPr>
              <a:t>THE AGE RANGE WAS ALSO WIDER THAN MANY THINK - FROM 60 DOWN TO ABUSERS AS YOUNG AS JUST 18-YEARS-OLD.”</a:t>
            </a:r>
          </a:p>
          <a:p>
            <a:pPr algn="ctr">
              <a:lnSpc>
                <a:spcPts val="4339"/>
              </a:lnSpc>
            </a:pPr>
            <a:endParaRPr lang="en-US" sz="2699">
              <a:solidFill>
                <a:srgbClr val="302326"/>
              </a:solidFill>
              <a:latin typeface="Karumbi"/>
            </a:endParaRPr>
          </a:p>
          <a:p>
            <a:pPr algn="ctr">
              <a:lnSpc>
                <a:spcPts val="4339"/>
              </a:lnSpc>
            </a:pPr>
            <a:r>
              <a:rPr lang="en-US" sz="3099">
                <a:solidFill>
                  <a:srgbClr val="302326"/>
                </a:solidFill>
                <a:latin typeface="Karumbi Bold Italics"/>
              </a:rPr>
              <a:t>https://www.bbc.co.uk/news/uk-wales-38284216</a:t>
            </a:r>
          </a:p>
          <a:p>
            <a:pPr algn="ctr">
              <a:lnSpc>
                <a:spcPts val="3220"/>
              </a:lnSpc>
              <a:spcBef>
                <a:spcPct val="0"/>
              </a:spcBef>
            </a:pPr>
            <a:endParaRPr lang="en-US" sz="3099">
              <a:solidFill>
                <a:srgbClr val="302326"/>
              </a:solidFill>
              <a:latin typeface="Karumbi Bold Italics"/>
            </a:endParaRPr>
          </a:p>
        </p:txBody>
      </p:sp>
      <p:sp>
        <p:nvSpPr>
          <p:cNvPr id="4" name="Freeform 4"/>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TextBox 17"/>
          <p:cNvSpPr txBox="1"/>
          <p:nvPr/>
        </p:nvSpPr>
        <p:spPr>
          <a:xfrm>
            <a:off x="5574163" y="1320355"/>
            <a:ext cx="6706484" cy="804546"/>
          </a:xfrm>
          <a:prstGeom prst="rect">
            <a:avLst/>
          </a:prstGeom>
        </p:spPr>
        <p:txBody>
          <a:bodyPr lIns="0" tIns="0" rIns="0" bIns="0" rtlCol="0" anchor="t">
            <a:spAutoFit/>
          </a:bodyPr>
          <a:lstStyle/>
          <a:p>
            <a:pPr marL="0" lvl="0" indent="0" algn="ctr">
              <a:lnSpc>
                <a:spcPts val="6579"/>
              </a:lnSpc>
              <a:spcBef>
                <a:spcPct val="0"/>
              </a:spcBef>
            </a:pPr>
            <a:r>
              <a:rPr lang="en-US" sz="4699" spc="89">
                <a:solidFill>
                  <a:srgbClr val="DB7558"/>
                </a:solidFill>
                <a:latin typeface="Barlow Condensed Bold"/>
              </a:rPr>
              <a:t>LET’S CONSIDER GROOMING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sp>
        <p:nvSpPr>
          <p:cNvPr id="2" name="TextBox 2"/>
          <p:cNvSpPr txBox="1"/>
          <p:nvPr/>
        </p:nvSpPr>
        <p:spPr>
          <a:xfrm>
            <a:off x="7812122" y="1193073"/>
            <a:ext cx="8820943" cy="5646172"/>
          </a:xfrm>
          <a:prstGeom prst="rect">
            <a:avLst/>
          </a:prstGeom>
        </p:spPr>
        <p:txBody>
          <a:bodyPr lIns="0" tIns="0" rIns="0" bIns="0" rtlCol="0" anchor="t">
            <a:spAutoFit/>
          </a:bodyPr>
          <a:lstStyle/>
          <a:p>
            <a:pPr marL="0" lvl="0" indent="0" algn="ctr">
              <a:lnSpc>
                <a:spcPts val="10940"/>
              </a:lnSpc>
            </a:pPr>
            <a:r>
              <a:rPr lang="en-US" sz="12155" spc="230">
                <a:solidFill>
                  <a:srgbClr val="DB7558"/>
                </a:solidFill>
                <a:latin typeface="Barlow Condensed Bold"/>
              </a:rPr>
              <a:t>WHAT ABOUT MY CHILD WHO CAN’T GAME ON THEIR OWN?</a:t>
            </a:r>
          </a:p>
        </p:txBody>
      </p:sp>
      <p:sp>
        <p:nvSpPr>
          <p:cNvPr id="3" name="TextBox 3"/>
          <p:cNvSpPr txBox="1"/>
          <p:nvPr/>
        </p:nvSpPr>
        <p:spPr>
          <a:xfrm>
            <a:off x="4316838" y="8211185"/>
            <a:ext cx="9654324" cy="478985"/>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FFFFFF"/>
                </a:solidFill>
                <a:latin typeface="Heebo"/>
              </a:rPr>
              <a:t>We still need to be aware of the risks.</a:t>
            </a:r>
          </a:p>
        </p:txBody>
      </p:sp>
      <p:pic>
        <p:nvPicPr>
          <p:cNvPr id="4" name="Picture 4"/>
          <p:cNvPicPr>
            <a:picLocks noChangeAspect="1"/>
          </p:cNvPicPr>
          <p:nvPr/>
        </p:nvPicPr>
        <p:blipFill>
          <a:blip r:embed="rId2"/>
          <a:srcRect/>
          <a:stretch>
            <a:fillRect/>
          </a:stretch>
        </p:blipFill>
        <p:spPr>
          <a:xfrm>
            <a:off x="10481035" y="6858624"/>
            <a:ext cx="4417983" cy="912530"/>
          </a:xfrm>
          <a:prstGeom prst="rect">
            <a:avLst/>
          </a:prstGeom>
        </p:spPr>
      </p:pic>
      <p:sp>
        <p:nvSpPr>
          <p:cNvPr id="5" name="Freeform 5"/>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2" name="Group 12"/>
          <p:cNvGrpSpPr/>
          <p:nvPr/>
        </p:nvGrpSpPr>
        <p:grpSpPr>
          <a:xfrm>
            <a:off x="110401" y="-102215"/>
            <a:ext cx="5109220" cy="10240562"/>
            <a:chOff x="0" y="0"/>
            <a:chExt cx="6812294" cy="13654083"/>
          </a:xfrm>
        </p:grpSpPr>
        <p:sp>
          <p:nvSpPr>
            <p:cNvPr id="13" name="Freeform 13"/>
            <p:cNvSpPr/>
            <p:nvPr/>
          </p:nvSpPr>
          <p:spPr>
            <a:xfrm>
              <a:off x="584946" y="99811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0" y="830106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5642401" y="11635813"/>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6227347" y="0"/>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2701438" y="3995948"/>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931925" y="13110615"/>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pic>
        <p:nvPicPr>
          <p:cNvPr id="19" name="Picture 19"/>
          <p:cNvPicPr>
            <a:picLocks noChangeAspect="1"/>
          </p:cNvPicPr>
          <p:nvPr/>
        </p:nvPicPr>
        <p:blipFill>
          <a:blip r:embed="rId7"/>
          <a:srcRect/>
          <a:stretch>
            <a:fillRect/>
          </a:stretch>
        </p:blipFill>
        <p:spPr>
          <a:xfrm>
            <a:off x="989060" y="-102215"/>
            <a:ext cx="7488936"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sp>
        <p:nvSpPr>
          <p:cNvPr id="2" name="TextBox 2"/>
          <p:cNvSpPr txBox="1"/>
          <p:nvPr/>
        </p:nvSpPr>
        <p:spPr>
          <a:xfrm>
            <a:off x="4373841" y="1921900"/>
            <a:ext cx="8820943" cy="5644738"/>
          </a:xfrm>
          <a:prstGeom prst="rect">
            <a:avLst/>
          </a:prstGeom>
        </p:spPr>
        <p:txBody>
          <a:bodyPr lIns="0" tIns="0" rIns="0" bIns="0" rtlCol="0" anchor="t">
            <a:spAutoFit/>
          </a:bodyPr>
          <a:lstStyle/>
          <a:p>
            <a:pPr marL="0" lvl="0" indent="0" algn="ctr">
              <a:lnSpc>
                <a:spcPts val="10940"/>
              </a:lnSpc>
            </a:pPr>
            <a:r>
              <a:rPr lang="en-US" sz="12155" spc="230">
                <a:solidFill>
                  <a:srgbClr val="98DDDB"/>
                </a:solidFill>
                <a:latin typeface="Barlow Condensed Semi-Bold"/>
              </a:rPr>
              <a:t>WHAT CAN THEY SEE? WHAT CAN THEY HEAR?</a:t>
            </a:r>
          </a:p>
        </p:txBody>
      </p:sp>
      <p:pic>
        <p:nvPicPr>
          <p:cNvPr id="3" name="Picture 3"/>
          <p:cNvPicPr>
            <a:picLocks noChangeAspect="1"/>
          </p:cNvPicPr>
          <p:nvPr/>
        </p:nvPicPr>
        <p:blipFill>
          <a:blip r:embed="rId2"/>
          <a:srcRect/>
          <a:stretch>
            <a:fillRect/>
          </a:stretch>
        </p:blipFill>
        <p:spPr>
          <a:xfrm>
            <a:off x="6575321" y="7733886"/>
            <a:ext cx="4417983" cy="912530"/>
          </a:xfrm>
          <a:prstGeom prst="rect">
            <a:avLst/>
          </a:prstGeom>
        </p:spPr>
      </p:pic>
      <p:sp>
        <p:nvSpPr>
          <p:cNvPr id="4" name="Freeform 4"/>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1" name="Group 11"/>
          <p:cNvGrpSpPr/>
          <p:nvPr/>
        </p:nvGrpSpPr>
        <p:grpSpPr>
          <a:xfrm>
            <a:off x="110401" y="-102215"/>
            <a:ext cx="5109220" cy="10240562"/>
            <a:chOff x="0" y="0"/>
            <a:chExt cx="6812294" cy="13654083"/>
          </a:xfrm>
        </p:grpSpPr>
        <p:sp>
          <p:nvSpPr>
            <p:cNvPr id="12" name="Freeform 12"/>
            <p:cNvSpPr/>
            <p:nvPr/>
          </p:nvSpPr>
          <p:spPr>
            <a:xfrm>
              <a:off x="584946" y="99811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0" y="830106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5642401" y="11635813"/>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6227347" y="0"/>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2701438" y="3995948"/>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931925" y="13110615"/>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TextBox 2"/>
          <p:cNvSpPr txBox="1"/>
          <p:nvPr/>
        </p:nvSpPr>
        <p:spPr>
          <a:xfrm>
            <a:off x="2734756" y="1434176"/>
            <a:ext cx="16888665" cy="2017650"/>
          </a:xfrm>
          <a:prstGeom prst="rect">
            <a:avLst/>
          </a:prstGeom>
        </p:spPr>
        <p:txBody>
          <a:bodyPr lIns="0" tIns="0" rIns="0" bIns="0" rtlCol="0" anchor="t">
            <a:spAutoFit/>
          </a:bodyPr>
          <a:lstStyle/>
          <a:p>
            <a:pPr marL="0" lvl="0" indent="0">
              <a:lnSpc>
                <a:spcPts val="7611"/>
              </a:lnSpc>
            </a:pPr>
            <a:r>
              <a:rPr lang="en-US" sz="8456" spc="160">
                <a:solidFill>
                  <a:srgbClr val="DB7558"/>
                </a:solidFill>
                <a:latin typeface="Barlow Condensed Bold"/>
              </a:rPr>
              <a:t>IMAGINE WATCHING SOMEONE ELSE WATCHING A HORROR FILM...</a:t>
            </a:r>
          </a:p>
        </p:txBody>
      </p:sp>
      <p:sp>
        <p:nvSpPr>
          <p:cNvPr id="3" name="TextBox 3"/>
          <p:cNvSpPr txBox="1"/>
          <p:nvPr/>
        </p:nvSpPr>
        <p:spPr>
          <a:xfrm>
            <a:off x="2355834" y="3921472"/>
            <a:ext cx="7389243" cy="5219746"/>
          </a:xfrm>
          <a:prstGeom prst="rect">
            <a:avLst/>
          </a:prstGeom>
        </p:spPr>
        <p:txBody>
          <a:bodyPr lIns="0" tIns="0" rIns="0" bIns="0" rtlCol="0" anchor="t">
            <a:spAutoFit/>
          </a:bodyPr>
          <a:lstStyle/>
          <a:p>
            <a:pPr marL="647313" lvl="1" indent="-323656">
              <a:lnSpc>
                <a:spcPts val="4197"/>
              </a:lnSpc>
              <a:buFont typeface="Arial"/>
              <a:buChar char="•"/>
            </a:pPr>
            <a:r>
              <a:rPr lang="en-US" sz="2998">
                <a:solidFill>
                  <a:srgbClr val="302326"/>
                </a:solidFill>
                <a:latin typeface="Heebo"/>
              </a:rPr>
              <a:t>It can be very stressful to overhear bad language or shouting, or explosions</a:t>
            </a:r>
          </a:p>
          <a:p>
            <a:pPr>
              <a:lnSpc>
                <a:spcPts val="4197"/>
              </a:lnSpc>
            </a:pPr>
            <a:endParaRPr lang="en-US" sz="2998">
              <a:solidFill>
                <a:srgbClr val="302326"/>
              </a:solidFill>
              <a:latin typeface="Heebo"/>
            </a:endParaRPr>
          </a:p>
          <a:p>
            <a:pPr marL="647313" lvl="1" indent="-323656">
              <a:lnSpc>
                <a:spcPts val="4197"/>
              </a:lnSpc>
              <a:buFont typeface="Arial"/>
              <a:buChar char="•"/>
            </a:pPr>
            <a:r>
              <a:rPr lang="en-US" sz="2998">
                <a:solidFill>
                  <a:srgbClr val="302326"/>
                </a:solidFill>
                <a:latin typeface="Heebo"/>
              </a:rPr>
              <a:t>They might be able to hear inappropriate interactions and could find this scary or seek to emulate that behaviour</a:t>
            </a:r>
          </a:p>
          <a:p>
            <a:pPr>
              <a:lnSpc>
                <a:spcPts val="4197"/>
              </a:lnSpc>
            </a:pPr>
            <a:endParaRPr lang="en-US" sz="2998">
              <a:solidFill>
                <a:srgbClr val="302326"/>
              </a:solidFill>
              <a:latin typeface="Heebo"/>
            </a:endParaRPr>
          </a:p>
          <a:p>
            <a:pPr marL="647313" lvl="1" indent="-323656">
              <a:lnSpc>
                <a:spcPts val="4197"/>
              </a:lnSpc>
              <a:spcBef>
                <a:spcPct val="0"/>
              </a:spcBef>
              <a:buFont typeface="Arial"/>
              <a:buChar char="•"/>
            </a:pPr>
            <a:r>
              <a:rPr lang="en-US" sz="2998">
                <a:solidFill>
                  <a:srgbClr val="302326"/>
                </a:solidFill>
                <a:latin typeface="Heebo"/>
              </a:rPr>
              <a:t>Watching gaming could mean they see violent, scary or sexual content</a:t>
            </a:r>
          </a:p>
        </p:txBody>
      </p:sp>
      <p:sp>
        <p:nvSpPr>
          <p:cNvPr id="4" name="Freeform 4"/>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4342202" y="932314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Freeform 17"/>
          <p:cNvSpPr/>
          <p:nvPr/>
        </p:nvSpPr>
        <p:spPr>
          <a:xfrm>
            <a:off x="9503760" y="4044095"/>
            <a:ext cx="9858496" cy="5890452"/>
          </a:xfrm>
          <a:custGeom>
            <a:avLst/>
            <a:gdLst/>
            <a:ahLst/>
            <a:cxnLst/>
            <a:rect l="l" t="t" r="r" b="b"/>
            <a:pathLst>
              <a:path w="9858496" h="5890452">
                <a:moveTo>
                  <a:pt x="0" y="0"/>
                </a:moveTo>
                <a:lnTo>
                  <a:pt x="9858496" y="0"/>
                </a:lnTo>
                <a:lnTo>
                  <a:pt x="9858496" y="5890451"/>
                </a:lnTo>
                <a:lnTo>
                  <a:pt x="0" y="5890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15" name="Picture 15"/>
          <p:cNvPicPr>
            <a:picLocks noChangeAspect="1"/>
          </p:cNvPicPr>
          <p:nvPr/>
        </p:nvPicPr>
        <p:blipFill>
          <a:blip r:embed="rId6"/>
          <a:srcRect/>
          <a:stretch>
            <a:fillRect/>
          </a:stretch>
        </p:blipFill>
        <p:spPr>
          <a:xfrm rot="-1091924">
            <a:off x="12071846" y="-143327"/>
            <a:ext cx="6558910" cy="5903019"/>
          </a:xfrm>
          <a:prstGeom prst="rect">
            <a:avLst/>
          </a:prstGeom>
        </p:spPr>
      </p:pic>
      <p:pic>
        <p:nvPicPr>
          <p:cNvPr id="16" name="Picture 16"/>
          <p:cNvPicPr>
            <a:picLocks noChangeAspect="1"/>
          </p:cNvPicPr>
          <p:nvPr/>
        </p:nvPicPr>
        <p:blipFill>
          <a:blip r:embed="rId7"/>
          <a:srcRect/>
          <a:stretch>
            <a:fillRect/>
          </a:stretch>
        </p:blipFill>
        <p:spPr>
          <a:xfrm>
            <a:off x="-83352" y="5530587"/>
            <a:ext cx="4878372" cy="4756413"/>
          </a:xfrm>
          <a:prstGeom prst="rect">
            <a:avLst/>
          </a:prstGeom>
        </p:spPr>
      </p:pic>
      <p:sp>
        <p:nvSpPr>
          <p:cNvPr id="17" name="TextBox 17"/>
          <p:cNvSpPr txBox="1"/>
          <p:nvPr/>
        </p:nvSpPr>
        <p:spPr>
          <a:xfrm>
            <a:off x="4122847" y="3359490"/>
            <a:ext cx="12729573" cy="3124246"/>
          </a:xfrm>
          <a:prstGeom prst="rect">
            <a:avLst/>
          </a:prstGeom>
        </p:spPr>
        <p:txBody>
          <a:bodyPr lIns="0" tIns="0" rIns="0" bIns="0" rtlCol="0" anchor="t">
            <a:spAutoFit/>
          </a:bodyPr>
          <a:lstStyle/>
          <a:p>
            <a:pPr>
              <a:lnSpc>
                <a:spcPts val="4197"/>
              </a:lnSpc>
            </a:pPr>
            <a:r>
              <a:rPr lang="en-US" sz="2998">
                <a:solidFill>
                  <a:srgbClr val="302326"/>
                </a:solidFill>
                <a:latin typeface="Heebo"/>
              </a:rPr>
              <a:t>Use this site to research before you:</a:t>
            </a:r>
          </a:p>
          <a:p>
            <a:pPr marL="647313" lvl="1" indent="-323656">
              <a:lnSpc>
                <a:spcPts val="4197"/>
              </a:lnSpc>
              <a:buFont typeface="Arial"/>
              <a:buChar char="•"/>
            </a:pPr>
            <a:r>
              <a:rPr lang="en-US" sz="2998">
                <a:solidFill>
                  <a:srgbClr val="302326"/>
                </a:solidFill>
                <a:latin typeface="Heebo"/>
              </a:rPr>
              <a:t>buy a game</a:t>
            </a:r>
          </a:p>
          <a:p>
            <a:pPr>
              <a:lnSpc>
                <a:spcPts val="4197"/>
              </a:lnSpc>
            </a:pPr>
            <a:endParaRPr lang="en-US" sz="2998">
              <a:solidFill>
                <a:srgbClr val="302326"/>
              </a:solidFill>
              <a:latin typeface="Heebo"/>
            </a:endParaRPr>
          </a:p>
          <a:p>
            <a:pPr marL="647313" lvl="1" indent="-323656">
              <a:lnSpc>
                <a:spcPts val="4197"/>
              </a:lnSpc>
              <a:buFont typeface="Arial"/>
              <a:buChar char="•"/>
            </a:pPr>
            <a:r>
              <a:rPr lang="en-US" sz="2998">
                <a:solidFill>
                  <a:srgbClr val="302326"/>
                </a:solidFill>
                <a:latin typeface="Heebo"/>
              </a:rPr>
              <a:t>let your child download a game</a:t>
            </a:r>
          </a:p>
          <a:p>
            <a:pPr>
              <a:lnSpc>
                <a:spcPts val="4197"/>
              </a:lnSpc>
            </a:pPr>
            <a:endParaRPr lang="en-US" sz="2998">
              <a:solidFill>
                <a:srgbClr val="302326"/>
              </a:solidFill>
              <a:latin typeface="Heebo"/>
            </a:endParaRPr>
          </a:p>
          <a:p>
            <a:pPr marL="647313" lvl="1" indent="-323656">
              <a:lnSpc>
                <a:spcPts val="4197"/>
              </a:lnSpc>
              <a:spcBef>
                <a:spcPct val="0"/>
              </a:spcBef>
              <a:buFont typeface="Arial"/>
              <a:buChar char="•"/>
            </a:pPr>
            <a:r>
              <a:rPr lang="en-US" sz="2998">
                <a:solidFill>
                  <a:srgbClr val="302326"/>
                </a:solidFill>
                <a:latin typeface="Heebo"/>
              </a:rPr>
              <a:t>play a game (or allow another of your children to) in front of your child</a:t>
            </a:r>
          </a:p>
        </p:txBody>
      </p:sp>
      <p:sp>
        <p:nvSpPr>
          <p:cNvPr id="18" name="TextBox 18"/>
          <p:cNvSpPr txBox="1"/>
          <p:nvPr/>
        </p:nvSpPr>
        <p:spPr>
          <a:xfrm>
            <a:off x="4217977" y="1429554"/>
            <a:ext cx="9852047" cy="1501363"/>
          </a:xfrm>
          <a:prstGeom prst="rect">
            <a:avLst/>
          </a:prstGeom>
        </p:spPr>
        <p:txBody>
          <a:bodyPr lIns="0" tIns="0" rIns="0" bIns="0" rtlCol="0" anchor="t">
            <a:spAutoFit/>
          </a:bodyPr>
          <a:lstStyle/>
          <a:p>
            <a:pPr marL="0" lvl="0" indent="0" algn="ctr">
              <a:lnSpc>
                <a:spcPts val="10940"/>
              </a:lnSpc>
            </a:pPr>
            <a:r>
              <a:rPr lang="en-US" sz="12155" spc="230">
                <a:solidFill>
                  <a:srgbClr val="DB7558"/>
                </a:solidFill>
                <a:latin typeface="Barlow Condensed Bold"/>
              </a:rPr>
              <a:t>WWW.PEGI.INFO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rot="5400000">
            <a:off x="1715956" y="1806329"/>
            <a:ext cx="2302496" cy="2584434"/>
          </a:xfrm>
          <a:custGeom>
            <a:avLst/>
            <a:gdLst/>
            <a:ahLst/>
            <a:cxnLst/>
            <a:rect l="l" t="t" r="r" b="b"/>
            <a:pathLst>
              <a:path w="2302496" h="2584434">
                <a:moveTo>
                  <a:pt x="0" y="0"/>
                </a:moveTo>
                <a:lnTo>
                  <a:pt x="2302496" y="0"/>
                </a:lnTo>
                <a:lnTo>
                  <a:pt x="2302496" y="2584434"/>
                </a:lnTo>
                <a:lnTo>
                  <a:pt x="0" y="2584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16" name="Picture 16"/>
          <p:cNvPicPr>
            <a:picLocks noChangeAspect="1"/>
          </p:cNvPicPr>
          <p:nvPr/>
        </p:nvPicPr>
        <p:blipFill>
          <a:blip r:embed="rId8"/>
          <a:srcRect t="8158" r="634"/>
          <a:stretch>
            <a:fillRect/>
          </a:stretch>
        </p:blipFill>
        <p:spPr>
          <a:xfrm>
            <a:off x="10172829" y="1903944"/>
            <a:ext cx="6419245" cy="7558156"/>
          </a:xfrm>
          <a:prstGeom prst="rect">
            <a:avLst/>
          </a:prstGeom>
        </p:spPr>
      </p:pic>
      <p:sp>
        <p:nvSpPr>
          <p:cNvPr id="17" name="TextBox 17"/>
          <p:cNvSpPr txBox="1"/>
          <p:nvPr/>
        </p:nvSpPr>
        <p:spPr>
          <a:xfrm>
            <a:off x="1172851" y="2315335"/>
            <a:ext cx="3388706"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WHY?</a:t>
            </a:r>
          </a:p>
        </p:txBody>
      </p:sp>
      <p:sp>
        <p:nvSpPr>
          <p:cNvPr id="18" name="TextBox 18"/>
          <p:cNvSpPr txBox="1"/>
          <p:nvPr/>
        </p:nvSpPr>
        <p:spPr>
          <a:xfrm>
            <a:off x="1574987" y="4747374"/>
            <a:ext cx="7062059" cy="2600371"/>
          </a:xfrm>
          <a:prstGeom prst="rect">
            <a:avLst/>
          </a:prstGeom>
        </p:spPr>
        <p:txBody>
          <a:bodyPr lIns="0" tIns="0" rIns="0" bIns="0" rtlCol="0" anchor="t">
            <a:spAutoFit/>
          </a:bodyPr>
          <a:lstStyle/>
          <a:p>
            <a:pPr>
              <a:lnSpc>
                <a:spcPts val="4197"/>
              </a:lnSpc>
              <a:spcBef>
                <a:spcPct val="0"/>
              </a:spcBef>
            </a:pPr>
            <a:r>
              <a:rPr lang="en-US" sz="2998">
                <a:solidFill>
                  <a:srgbClr val="302326"/>
                </a:solidFill>
                <a:latin typeface="Heebo"/>
              </a:rPr>
              <a:t>Famous games that are popular with children and young people have had themes such as beheading people, murdering civilians, and raping and murdering sex workers...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19B"/>
        </a:solidFill>
        <a:effectLst/>
      </p:bgPr>
    </p:bg>
    <p:spTree>
      <p:nvGrpSpPr>
        <p:cNvPr id="1" name=""/>
        <p:cNvGrpSpPr/>
        <p:nvPr/>
      </p:nvGrpSpPr>
      <p:grpSpPr>
        <a:xfrm>
          <a:off x="0" y="0"/>
          <a:ext cx="0" cy="0"/>
          <a:chOff x="0" y="0"/>
          <a:chExt cx="0" cy="0"/>
        </a:xfrm>
      </p:grpSpPr>
      <p:sp>
        <p:nvSpPr>
          <p:cNvPr id="2" name="Freeform 2"/>
          <p:cNvSpPr/>
          <p:nvPr/>
        </p:nvSpPr>
        <p:spPr>
          <a:xfrm>
            <a:off x="3737696" y="4089271"/>
            <a:ext cx="10812608" cy="2108459"/>
          </a:xfrm>
          <a:custGeom>
            <a:avLst/>
            <a:gdLst/>
            <a:ahLst/>
            <a:cxnLst/>
            <a:rect l="l" t="t" r="r" b="b"/>
            <a:pathLst>
              <a:path w="10812608" h="2108459">
                <a:moveTo>
                  <a:pt x="0" y="0"/>
                </a:moveTo>
                <a:lnTo>
                  <a:pt x="10812608" y="0"/>
                </a:lnTo>
                <a:lnTo>
                  <a:pt x="10812608" y="2108458"/>
                </a:lnTo>
                <a:lnTo>
                  <a:pt x="0" y="21084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897946" y="3997307"/>
            <a:ext cx="11234000" cy="1732397"/>
          </a:xfrm>
          <a:prstGeom prst="rect">
            <a:avLst/>
          </a:prstGeom>
        </p:spPr>
        <p:txBody>
          <a:bodyPr lIns="0" tIns="0" rIns="0" bIns="0" rtlCol="0" anchor="t">
            <a:spAutoFit/>
          </a:bodyPr>
          <a:lstStyle/>
          <a:p>
            <a:pPr algn="ctr">
              <a:lnSpc>
                <a:spcPts val="15926"/>
              </a:lnSpc>
              <a:spcBef>
                <a:spcPct val="0"/>
              </a:spcBef>
            </a:pPr>
            <a:r>
              <a:rPr lang="en-US" sz="6000" dirty="0">
                <a:solidFill>
                  <a:srgbClr val="302326"/>
                </a:solidFill>
                <a:latin typeface="Karumbi Bold Italics"/>
              </a:rPr>
              <a:t>Let’s watch a video.</a:t>
            </a:r>
          </a:p>
        </p:txBody>
      </p:sp>
      <p:sp>
        <p:nvSpPr>
          <p:cNvPr id="4" name="Freeform 4"/>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TextBox 17"/>
          <p:cNvSpPr txBox="1"/>
          <p:nvPr/>
        </p:nvSpPr>
        <p:spPr>
          <a:xfrm>
            <a:off x="6809872" y="6618435"/>
            <a:ext cx="4668256" cy="1250341"/>
          </a:xfrm>
          <a:prstGeom prst="rect">
            <a:avLst/>
          </a:prstGeom>
        </p:spPr>
        <p:txBody>
          <a:bodyPr lIns="0" tIns="0" rIns="0" bIns="0" rtlCol="0" anchor="t">
            <a:spAutoFit/>
          </a:bodyPr>
          <a:lstStyle/>
          <a:p>
            <a:pPr marL="0" lvl="0" indent="0" algn="ctr">
              <a:lnSpc>
                <a:spcPts val="5039"/>
              </a:lnSpc>
              <a:spcBef>
                <a:spcPct val="0"/>
              </a:spcBef>
            </a:pPr>
            <a:r>
              <a:rPr lang="en-US" sz="3599" u="sng" spc="68">
                <a:solidFill>
                  <a:srgbClr val="FFFFFF"/>
                </a:solidFill>
                <a:latin typeface="Inter"/>
                <a:hlinkClick r:id="rId8" tooltip="https://www.youtube.com/watch?v=3FQ8HhLhoJg&amp;t=9s"/>
              </a:rPr>
              <a:t>LISTEN TO YOUR SELFIE</a:t>
            </a:r>
            <a:r>
              <a:rPr lang="en-US" sz="3599" spc="68">
                <a:solidFill>
                  <a:srgbClr val="FFFFFF"/>
                </a:solidFill>
                <a:latin typeface="Inter"/>
              </a:rPr>
              <a:t> - THE GAME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129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083" y="413807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75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8021020" y="359268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820590" y="864689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841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572503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4946491" y="637596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33758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359627"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6983" y="830339"/>
            <a:ext cx="14126880" cy="2754742"/>
          </a:xfrm>
          <a:custGeom>
            <a:avLst/>
            <a:gdLst/>
            <a:ahLst/>
            <a:cxnLst/>
            <a:rect l="l" t="t" r="r" b="b"/>
            <a:pathLst>
              <a:path w="14126880" h="2754742">
                <a:moveTo>
                  <a:pt x="0" y="0"/>
                </a:moveTo>
                <a:lnTo>
                  <a:pt x="14126880" y="0"/>
                </a:lnTo>
                <a:lnTo>
                  <a:pt x="14126880" y="2754742"/>
                </a:lnTo>
                <a:lnTo>
                  <a:pt x="0" y="2754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TextBox 14"/>
          <p:cNvSpPr txBox="1"/>
          <p:nvPr/>
        </p:nvSpPr>
        <p:spPr>
          <a:xfrm>
            <a:off x="711751" y="1280440"/>
            <a:ext cx="12064548" cy="1345497"/>
          </a:xfrm>
          <a:prstGeom prst="rect">
            <a:avLst/>
          </a:prstGeom>
        </p:spPr>
        <p:txBody>
          <a:bodyPr lIns="0" tIns="0" rIns="0" bIns="0" rtlCol="0" anchor="t">
            <a:spAutoFit/>
          </a:bodyPr>
          <a:lstStyle/>
          <a:p>
            <a:pPr marL="0" lvl="0" indent="0" algn="ctr">
              <a:lnSpc>
                <a:spcPts val="12319"/>
              </a:lnSpc>
              <a:spcBef>
                <a:spcPct val="0"/>
              </a:spcBef>
            </a:pPr>
            <a:r>
              <a:rPr lang="en-US" sz="4800" dirty="0">
                <a:solidFill>
                  <a:srgbClr val="302326"/>
                </a:solidFill>
                <a:latin typeface="Karumbi Bold Italics"/>
              </a:rPr>
              <a:t>Have you heard of Breck Bednar?</a:t>
            </a:r>
          </a:p>
        </p:txBody>
      </p:sp>
      <p:pic>
        <p:nvPicPr>
          <p:cNvPr id="15" name="Picture 15"/>
          <p:cNvPicPr>
            <a:picLocks noChangeAspect="1"/>
          </p:cNvPicPr>
          <p:nvPr/>
        </p:nvPicPr>
        <p:blipFill>
          <a:blip r:embed="rId8"/>
          <a:srcRect/>
          <a:stretch>
            <a:fillRect/>
          </a:stretch>
        </p:blipFill>
        <p:spPr>
          <a:xfrm>
            <a:off x="9144000" y="2590031"/>
            <a:ext cx="2689261" cy="703482"/>
          </a:xfrm>
          <a:prstGeom prst="rect">
            <a:avLst/>
          </a:prstGeom>
        </p:spPr>
      </p:pic>
      <p:pic>
        <p:nvPicPr>
          <p:cNvPr id="16" name="Picture 16"/>
          <p:cNvPicPr>
            <a:picLocks noChangeAspect="1"/>
          </p:cNvPicPr>
          <p:nvPr/>
        </p:nvPicPr>
        <p:blipFill>
          <a:blip r:embed="rId9"/>
          <a:srcRect/>
          <a:stretch>
            <a:fillRect/>
          </a:stretch>
        </p:blipFill>
        <p:spPr>
          <a:xfrm rot="-2483426">
            <a:off x="5994506" y="1245686"/>
            <a:ext cx="1045254" cy="704449"/>
          </a:xfrm>
          <a:prstGeom prst="rect">
            <a:avLst/>
          </a:prstGeom>
        </p:spPr>
      </p:pic>
      <p:sp>
        <p:nvSpPr>
          <p:cNvPr id="17" name="Freeform 17"/>
          <p:cNvSpPr/>
          <p:nvPr/>
        </p:nvSpPr>
        <p:spPr>
          <a:xfrm rot="-1154951">
            <a:off x="-1156356" y="2997657"/>
            <a:ext cx="8297400" cy="8287028"/>
          </a:xfrm>
          <a:custGeom>
            <a:avLst/>
            <a:gdLst/>
            <a:ahLst/>
            <a:cxnLst/>
            <a:rect l="l" t="t" r="r" b="b"/>
            <a:pathLst>
              <a:path w="8297400" h="8287028">
                <a:moveTo>
                  <a:pt x="0" y="0"/>
                </a:moveTo>
                <a:lnTo>
                  <a:pt x="8297400" y="0"/>
                </a:lnTo>
                <a:lnTo>
                  <a:pt x="8297400" y="8287029"/>
                </a:lnTo>
                <a:lnTo>
                  <a:pt x="0" y="82870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8" name="Group 18"/>
          <p:cNvGrpSpPr>
            <a:grpSpLocks noChangeAspect="1"/>
          </p:cNvGrpSpPr>
          <p:nvPr/>
        </p:nvGrpSpPr>
        <p:grpSpPr>
          <a:xfrm>
            <a:off x="-346790" y="3742028"/>
            <a:ext cx="6798313" cy="6798286"/>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t="-13629" b="-13629"/>
              </a:stretch>
            </a:blipFill>
          </p:spPr>
          <p:txBody>
            <a:bodyPr/>
            <a:lstStyle/>
            <a:p>
              <a:endParaRPr lang="en-GB"/>
            </a:p>
          </p:txBody>
        </p:sp>
      </p:grpSp>
      <p:sp>
        <p:nvSpPr>
          <p:cNvPr id="20" name="TextBox 20"/>
          <p:cNvSpPr txBox="1"/>
          <p:nvPr/>
        </p:nvSpPr>
        <p:spPr>
          <a:xfrm>
            <a:off x="8779953" y="5295900"/>
            <a:ext cx="5427027" cy="680385"/>
          </a:xfrm>
          <a:prstGeom prst="rect">
            <a:avLst/>
          </a:prstGeom>
        </p:spPr>
        <p:txBody>
          <a:bodyPr lIns="0" tIns="0" rIns="0" bIns="0" rtlCol="0" anchor="t">
            <a:spAutoFit/>
          </a:bodyPr>
          <a:lstStyle/>
          <a:p>
            <a:pPr marL="0" lvl="0" indent="0" algn="l">
              <a:lnSpc>
                <a:spcPts val="4935"/>
              </a:lnSpc>
              <a:spcBef>
                <a:spcPct val="0"/>
              </a:spcBef>
            </a:pPr>
            <a:r>
              <a:rPr lang="en-US" sz="5484" u="sng">
                <a:solidFill>
                  <a:srgbClr val="302326"/>
                </a:solidFill>
                <a:latin typeface="Karumbi"/>
                <a:hlinkClick r:id="rId13" tooltip="https://www.youtube.com/watch?v=hZIYSCE-ZjY"/>
              </a:rPr>
              <a:t>Breck’s last game</a:t>
            </a:r>
          </a:p>
        </p:txBody>
      </p:sp>
      <p:sp>
        <p:nvSpPr>
          <p:cNvPr id="21" name="TextBox 21"/>
          <p:cNvSpPr txBox="1"/>
          <p:nvPr/>
        </p:nvSpPr>
        <p:spPr>
          <a:xfrm>
            <a:off x="8779953" y="7108960"/>
            <a:ext cx="5427027" cy="680385"/>
          </a:xfrm>
          <a:prstGeom prst="rect">
            <a:avLst/>
          </a:prstGeom>
        </p:spPr>
        <p:txBody>
          <a:bodyPr lIns="0" tIns="0" rIns="0" bIns="0" rtlCol="0" anchor="t">
            <a:spAutoFit/>
          </a:bodyPr>
          <a:lstStyle/>
          <a:p>
            <a:pPr marL="0" lvl="0" indent="0" algn="l">
              <a:lnSpc>
                <a:spcPts val="4935"/>
              </a:lnSpc>
              <a:spcBef>
                <a:spcPct val="0"/>
              </a:spcBef>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sp>
        <p:nvSpPr>
          <p:cNvPr id="2" name="TextBox 2"/>
          <p:cNvSpPr txBox="1"/>
          <p:nvPr/>
        </p:nvSpPr>
        <p:spPr>
          <a:xfrm>
            <a:off x="4445779" y="2000441"/>
            <a:ext cx="8820943" cy="7025863"/>
          </a:xfrm>
          <a:prstGeom prst="rect">
            <a:avLst/>
          </a:prstGeom>
        </p:spPr>
        <p:txBody>
          <a:bodyPr lIns="0" tIns="0" rIns="0" bIns="0" rtlCol="0" anchor="t">
            <a:spAutoFit/>
          </a:bodyPr>
          <a:lstStyle/>
          <a:p>
            <a:pPr marL="0" lvl="0" indent="0" algn="ctr">
              <a:lnSpc>
                <a:spcPts val="10940"/>
              </a:lnSpc>
            </a:pPr>
            <a:r>
              <a:rPr lang="en-US" sz="12155" spc="230">
                <a:solidFill>
                  <a:srgbClr val="98DDDB"/>
                </a:solidFill>
                <a:latin typeface="Barlow Condensed Bold"/>
              </a:rPr>
              <a:t>LET’S START WITH A QUIZ TO UNDERSTAND THE RISKS.</a:t>
            </a:r>
          </a:p>
        </p:txBody>
      </p:sp>
      <p:pic>
        <p:nvPicPr>
          <p:cNvPr id="3" name="Picture 3"/>
          <p:cNvPicPr>
            <a:picLocks noChangeAspect="1"/>
          </p:cNvPicPr>
          <p:nvPr/>
        </p:nvPicPr>
        <p:blipFill>
          <a:blip r:embed="rId2"/>
          <a:srcRect/>
          <a:stretch>
            <a:fillRect/>
          </a:stretch>
        </p:blipFill>
        <p:spPr>
          <a:xfrm>
            <a:off x="6647259" y="9027200"/>
            <a:ext cx="4417983" cy="912530"/>
          </a:xfrm>
          <a:prstGeom prst="rect">
            <a:avLst/>
          </a:prstGeom>
        </p:spPr>
      </p:pic>
      <p:sp>
        <p:nvSpPr>
          <p:cNvPr id="4" name="Freeform 4"/>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1" name="Group 11"/>
          <p:cNvGrpSpPr/>
          <p:nvPr/>
        </p:nvGrpSpPr>
        <p:grpSpPr>
          <a:xfrm>
            <a:off x="110401" y="-102215"/>
            <a:ext cx="5109220" cy="10240562"/>
            <a:chOff x="0" y="0"/>
            <a:chExt cx="6812294" cy="13654083"/>
          </a:xfrm>
        </p:grpSpPr>
        <p:sp>
          <p:nvSpPr>
            <p:cNvPr id="12" name="Freeform 12"/>
            <p:cNvSpPr/>
            <p:nvPr/>
          </p:nvSpPr>
          <p:spPr>
            <a:xfrm>
              <a:off x="584946" y="99811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0" y="830106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5642401" y="11635813"/>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6227347" y="0"/>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2701438" y="3995948"/>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931925" y="13110615"/>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129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083" y="413807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75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8021020" y="359268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820590" y="864689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841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572503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4946491" y="637596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33758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359627"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393748" y="347570"/>
            <a:ext cx="14991452" cy="2923333"/>
          </a:xfrm>
          <a:custGeom>
            <a:avLst/>
            <a:gdLst/>
            <a:ahLst/>
            <a:cxnLst/>
            <a:rect l="l" t="t" r="r" b="b"/>
            <a:pathLst>
              <a:path w="14991452" h="2923333">
                <a:moveTo>
                  <a:pt x="0" y="0"/>
                </a:moveTo>
                <a:lnTo>
                  <a:pt x="14991453" y="0"/>
                </a:lnTo>
                <a:lnTo>
                  <a:pt x="14991453" y="2923333"/>
                </a:lnTo>
                <a:lnTo>
                  <a:pt x="0" y="2923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TextBox 14"/>
          <p:cNvSpPr txBox="1"/>
          <p:nvPr/>
        </p:nvSpPr>
        <p:spPr>
          <a:xfrm>
            <a:off x="1028700" y="1048726"/>
            <a:ext cx="14524623" cy="1567801"/>
          </a:xfrm>
          <a:prstGeom prst="rect">
            <a:avLst/>
          </a:prstGeom>
        </p:spPr>
        <p:txBody>
          <a:bodyPr lIns="0" tIns="0" rIns="0" bIns="0" rtlCol="0" anchor="t">
            <a:spAutoFit/>
          </a:bodyPr>
          <a:lstStyle/>
          <a:p>
            <a:pPr marL="0" lvl="0" indent="0" algn="ctr">
              <a:lnSpc>
                <a:spcPts val="14373"/>
              </a:lnSpc>
              <a:spcBef>
                <a:spcPct val="0"/>
              </a:spcBef>
            </a:pPr>
            <a:r>
              <a:rPr lang="en-US" sz="5400" dirty="0">
                <a:solidFill>
                  <a:srgbClr val="302326"/>
                </a:solidFill>
                <a:latin typeface="Karumbi Bold Italics"/>
              </a:rPr>
              <a:t>What else do we need to be aware of?</a:t>
            </a:r>
          </a:p>
        </p:txBody>
      </p:sp>
      <p:pic>
        <p:nvPicPr>
          <p:cNvPr id="15" name="Picture 15"/>
          <p:cNvPicPr>
            <a:picLocks noChangeAspect="1"/>
          </p:cNvPicPr>
          <p:nvPr/>
        </p:nvPicPr>
        <p:blipFill>
          <a:blip r:embed="rId8"/>
          <a:srcRect/>
          <a:stretch>
            <a:fillRect/>
          </a:stretch>
        </p:blipFill>
        <p:spPr>
          <a:xfrm>
            <a:off x="9144000" y="2590031"/>
            <a:ext cx="2689261" cy="703482"/>
          </a:xfrm>
          <a:prstGeom prst="rect">
            <a:avLst/>
          </a:prstGeom>
        </p:spPr>
      </p:pic>
      <p:pic>
        <p:nvPicPr>
          <p:cNvPr id="16" name="Picture 16"/>
          <p:cNvPicPr>
            <a:picLocks noChangeAspect="1"/>
          </p:cNvPicPr>
          <p:nvPr/>
        </p:nvPicPr>
        <p:blipFill>
          <a:blip r:embed="rId9"/>
          <a:srcRect/>
          <a:stretch>
            <a:fillRect/>
          </a:stretch>
        </p:blipFill>
        <p:spPr>
          <a:xfrm rot="-2483426">
            <a:off x="5994506" y="1245686"/>
            <a:ext cx="1045254" cy="704449"/>
          </a:xfrm>
          <a:prstGeom prst="rect">
            <a:avLst/>
          </a:prstGeom>
        </p:spPr>
      </p:pic>
      <p:sp>
        <p:nvSpPr>
          <p:cNvPr id="17" name="Freeform 17"/>
          <p:cNvSpPr/>
          <p:nvPr/>
        </p:nvSpPr>
        <p:spPr>
          <a:xfrm>
            <a:off x="1028700" y="3460362"/>
            <a:ext cx="1947209" cy="1936588"/>
          </a:xfrm>
          <a:custGeom>
            <a:avLst/>
            <a:gdLst/>
            <a:ahLst/>
            <a:cxnLst/>
            <a:rect l="l" t="t" r="r" b="b"/>
            <a:pathLst>
              <a:path w="1947209" h="1936588">
                <a:moveTo>
                  <a:pt x="0" y="0"/>
                </a:moveTo>
                <a:lnTo>
                  <a:pt x="1947209" y="0"/>
                </a:lnTo>
                <a:lnTo>
                  <a:pt x="1947209" y="1936588"/>
                </a:lnTo>
                <a:lnTo>
                  <a:pt x="0" y="19365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8" name="TextBox 18"/>
          <p:cNvSpPr txBox="1"/>
          <p:nvPr/>
        </p:nvSpPr>
        <p:spPr>
          <a:xfrm>
            <a:off x="3211035" y="3826913"/>
            <a:ext cx="12342288" cy="1304229"/>
          </a:xfrm>
          <a:prstGeom prst="rect">
            <a:avLst/>
          </a:prstGeom>
        </p:spPr>
        <p:txBody>
          <a:bodyPr lIns="0" tIns="0" rIns="0" bIns="0" rtlCol="0" anchor="t">
            <a:spAutoFit/>
          </a:bodyPr>
          <a:lstStyle/>
          <a:p>
            <a:pPr marL="0" lvl="0" indent="0" algn="l">
              <a:lnSpc>
                <a:spcPts val="4935"/>
              </a:lnSpc>
              <a:spcBef>
                <a:spcPct val="0"/>
              </a:spcBef>
            </a:pPr>
            <a:r>
              <a:rPr lang="en-US" sz="4400" dirty="0">
                <a:solidFill>
                  <a:srgbClr val="302326"/>
                </a:solidFill>
                <a:latin typeface="Karumbi Bold Italics"/>
              </a:rPr>
              <a:t>Balancing gaming with other activities - and taking regular movement and eye breaks</a:t>
            </a:r>
          </a:p>
        </p:txBody>
      </p:sp>
      <p:sp>
        <p:nvSpPr>
          <p:cNvPr id="19" name="TextBox 19"/>
          <p:cNvSpPr txBox="1"/>
          <p:nvPr/>
        </p:nvSpPr>
        <p:spPr>
          <a:xfrm>
            <a:off x="3211035" y="5895727"/>
            <a:ext cx="12513996" cy="1928073"/>
          </a:xfrm>
          <a:prstGeom prst="rect">
            <a:avLst/>
          </a:prstGeom>
        </p:spPr>
        <p:txBody>
          <a:bodyPr lIns="0" tIns="0" rIns="0" bIns="0" rtlCol="0" anchor="t">
            <a:spAutoFit/>
          </a:bodyPr>
          <a:lstStyle/>
          <a:p>
            <a:pPr marL="0" lvl="0" indent="0" algn="l">
              <a:lnSpc>
                <a:spcPts val="4935"/>
              </a:lnSpc>
              <a:spcBef>
                <a:spcPct val="0"/>
              </a:spcBef>
            </a:pPr>
            <a:r>
              <a:rPr lang="en-US" sz="4000" dirty="0">
                <a:solidFill>
                  <a:srgbClr val="302326"/>
                </a:solidFill>
                <a:latin typeface="Karumbi Bold Italics"/>
              </a:rPr>
              <a:t>Use parental controls and safety settings - when you buy your devices, you should be able to request that someone in the shop helps you to set these up.</a:t>
            </a:r>
          </a:p>
        </p:txBody>
      </p:sp>
      <p:sp>
        <p:nvSpPr>
          <p:cNvPr id="20" name="Freeform 20"/>
          <p:cNvSpPr/>
          <p:nvPr/>
        </p:nvSpPr>
        <p:spPr>
          <a:xfrm>
            <a:off x="1028700" y="5587450"/>
            <a:ext cx="1947209" cy="1936588"/>
          </a:xfrm>
          <a:custGeom>
            <a:avLst/>
            <a:gdLst/>
            <a:ahLst/>
            <a:cxnLst/>
            <a:rect l="l" t="t" r="r" b="b"/>
            <a:pathLst>
              <a:path w="1947209" h="1936588">
                <a:moveTo>
                  <a:pt x="0" y="0"/>
                </a:moveTo>
                <a:lnTo>
                  <a:pt x="1947209" y="0"/>
                </a:lnTo>
                <a:lnTo>
                  <a:pt x="1947209" y="1936589"/>
                </a:lnTo>
                <a:lnTo>
                  <a:pt x="0" y="19365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21"/>
          <p:cNvSpPr/>
          <p:nvPr/>
        </p:nvSpPr>
        <p:spPr>
          <a:xfrm>
            <a:off x="1129941" y="8009486"/>
            <a:ext cx="1947209" cy="1936588"/>
          </a:xfrm>
          <a:custGeom>
            <a:avLst/>
            <a:gdLst/>
            <a:ahLst/>
            <a:cxnLst/>
            <a:rect l="l" t="t" r="r" b="b"/>
            <a:pathLst>
              <a:path w="1947209" h="1936588">
                <a:moveTo>
                  <a:pt x="0" y="0"/>
                </a:moveTo>
                <a:lnTo>
                  <a:pt x="1947210" y="0"/>
                </a:lnTo>
                <a:lnTo>
                  <a:pt x="1947210" y="1936588"/>
                </a:lnTo>
                <a:lnTo>
                  <a:pt x="0" y="19365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TextBox 22"/>
          <p:cNvSpPr txBox="1"/>
          <p:nvPr/>
        </p:nvSpPr>
        <p:spPr>
          <a:xfrm>
            <a:off x="3430390" y="8274784"/>
            <a:ext cx="12513996" cy="1885131"/>
          </a:xfrm>
          <a:prstGeom prst="rect">
            <a:avLst/>
          </a:prstGeom>
        </p:spPr>
        <p:txBody>
          <a:bodyPr lIns="0" tIns="0" rIns="0" bIns="0" rtlCol="0" anchor="t">
            <a:spAutoFit/>
          </a:bodyPr>
          <a:lstStyle/>
          <a:p>
            <a:pPr marL="0" lvl="0" indent="0" algn="l">
              <a:lnSpc>
                <a:spcPts val="4935"/>
              </a:lnSpc>
              <a:spcBef>
                <a:spcPct val="0"/>
              </a:spcBef>
            </a:pPr>
            <a:r>
              <a:rPr lang="en-US" sz="4400" dirty="0">
                <a:solidFill>
                  <a:srgbClr val="302326"/>
                </a:solidFill>
                <a:latin typeface="Karumbi Bold Italics"/>
              </a:rPr>
              <a:t>Remember, some decompression time - our children might struggle to separate reality from the gaming world.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129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083" y="413807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75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8021020" y="359268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820590" y="864689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841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572503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4946491" y="637596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33758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359627"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a:grpSpLocks noChangeAspect="1"/>
          </p:cNvGrpSpPr>
          <p:nvPr/>
        </p:nvGrpSpPr>
        <p:grpSpPr>
          <a:xfrm>
            <a:off x="6155772" y="1193141"/>
            <a:ext cx="5657850" cy="5657850"/>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656" r="-19656"/>
              </a:stretch>
            </a:blipFill>
          </p:spPr>
          <p:txBody>
            <a:bodyPr/>
            <a:lstStyle/>
            <a:p>
              <a:endParaRPr lang="en-GB"/>
            </a:p>
          </p:txBody>
        </p:sp>
      </p:grpSp>
      <p:sp>
        <p:nvSpPr>
          <p:cNvPr id="15" name="Freeform 15"/>
          <p:cNvSpPr/>
          <p:nvPr/>
        </p:nvSpPr>
        <p:spPr>
          <a:xfrm>
            <a:off x="5574163" y="5808147"/>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16" name="Picture 16"/>
          <p:cNvPicPr>
            <a:picLocks noChangeAspect="1"/>
          </p:cNvPicPr>
          <p:nvPr/>
        </p:nvPicPr>
        <p:blipFill>
          <a:blip r:embed="rId9"/>
          <a:srcRect/>
          <a:stretch>
            <a:fillRect/>
          </a:stretch>
        </p:blipFill>
        <p:spPr>
          <a:xfrm>
            <a:off x="10999059" y="4926574"/>
            <a:ext cx="2689261" cy="703482"/>
          </a:xfrm>
          <a:prstGeom prst="rect">
            <a:avLst/>
          </a:prstGeom>
        </p:spPr>
      </p:pic>
      <p:pic>
        <p:nvPicPr>
          <p:cNvPr id="17" name="Picture 17"/>
          <p:cNvPicPr>
            <a:picLocks noChangeAspect="1"/>
          </p:cNvPicPr>
          <p:nvPr/>
        </p:nvPicPr>
        <p:blipFill>
          <a:blip r:embed="rId10"/>
          <a:srcRect/>
          <a:stretch>
            <a:fillRect/>
          </a:stretch>
        </p:blipFill>
        <p:spPr>
          <a:xfrm rot="-3004993">
            <a:off x="5994506" y="1421091"/>
            <a:ext cx="1045254" cy="704449"/>
          </a:xfrm>
          <a:prstGeom prst="rect">
            <a:avLst/>
          </a:prstGeom>
        </p:spPr>
      </p:pic>
      <p:pic>
        <p:nvPicPr>
          <p:cNvPr id="18" name="Picture 18"/>
          <p:cNvPicPr>
            <a:picLocks noChangeAspect="1"/>
          </p:cNvPicPr>
          <p:nvPr/>
        </p:nvPicPr>
        <p:blipFill>
          <a:blip r:embed="rId11"/>
          <a:srcRect/>
          <a:stretch>
            <a:fillRect/>
          </a:stretch>
        </p:blipFill>
        <p:spPr>
          <a:xfrm rot="2081795">
            <a:off x="10226644" y="1216285"/>
            <a:ext cx="1305827" cy="1114062"/>
          </a:xfrm>
          <a:prstGeom prst="rect">
            <a:avLst/>
          </a:prstGeom>
        </p:spPr>
      </p:pic>
      <p:sp>
        <p:nvSpPr>
          <p:cNvPr id="19" name="TextBox 19"/>
          <p:cNvSpPr txBox="1"/>
          <p:nvPr/>
        </p:nvSpPr>
        <p:spPr>
          <a:xfrm>
            <a:off x="6525766" y="5624360"/>
            <a:ext cx="6999802" cy="1386149"/>
          </a:xfrm>
          <a:prstGeom prst="rect">
            <a:avLst/>
          </a:prstGeom>
        </p:spPr>
        <p:txBody>
          <a:bodyPr lIns="0" tIns="0" rIns="0" bIns="0" rtlCol="0" anchor="t">
            <a:spAutoFit/>
          </a:bodyPr>
          <a:lstStyle/>
          <a:p>
            <a:pPr marL="0" lvl="0" indent="0">
              <a:lnSpc>
                <a:spcPts val="12319"/>
              </a:lnSpc>
              <a:spcBef>
                <a:spcPct val="0"/>
              </a:spcBef>
            </a:pPr>
            <a:r>
              <a:rPr lang="en-US" sz="6000" dirty="0">
                <a:solidFill>
                  <a:srgbClr val="302326"/>
                </a:solidFill>
                <a:latin typeface="Karumbi Bold Italics"/>
              </a:rPr>
              <a:t>‘Let’s Play’ videos</a:t>
            </a:r>
          </a:p>
        </p:txBody>
      </p:sp>
      <p:sp>
        <p:nvSpPr>
          <p:cNvPr id="20" name="TextBox 20"/>
          <p:cNvSpPr txBox="1"/>
          <p:nvPr/>
        </p:nvSpPr>
        <p:spPr>
          <a:xfrm>
            <a:off x="-3105340" y="7517859"/>
            <a:ext cx="23530285" cy="2072640"/>
          </a:xfrm>
          <a:prstGeom prst="rect">
            <a:avLst/>
          </a:prstGeom>
        </p:spPr>
        <p:txBody>
          <a:bodyPr lIns="0" tIns="0" rIns="0" bIns="0" rtlCol="0" anchor="t">
            <a:spAutoFit/>
          </a:bodyPr>
          <a:lstStyle/>
          <a:p>
            <a:pPr algn="ctr">
              <a:lnSpc>
                <a:spcPts val="3359"/>
              </a:lnSpc>
            </a:pPr>
            <a:r>
              <a:rPr lang="en-US" sz="2400">
                <a:solidFill>
                  <a:srgbClr val="302326"/>
                </a:solidFill>
                <a:latin typeface="Heebo"/>
                <a:hlinkClick r:id="rId12" tooltip="https://www.youtube.com/watch?v=hZIYSCE-ZjY"/>
              </a:rPr>
              <a:t>As well as playing themselves, children and young people also</a:t>
            </a:r>
          </a:p>
          <a:p>
            <a:pPr algn="ctr">
              <a:lnSpc>
                <a:spcPts val="3359"/>
              </a:lnSpc>
            </a:pPr>
            <a:r>
              <a:rPr lang="en-US" sz="2400">
                <a:solidFill>
                  <a:srgbClr val="302326"/>
                </a:solidFill>
                <a:latin typeface="Heebo"/>
                <a:hlinkClick r:id="rId12" tooltip="https://www.youtube.com/watch?v=hZIYSCE-ZjY"/>
              </a:rPr>
              <a:t>watch other gamers on videos sharing sites online. </a:t>
            </a:r>
          </a:p>
          <a:p>
            <a:pPr algn="ctr">
              <a:lnSpc>
                <a:spcPts val="3359"/>
              </a:lnSpc>
            </a:pPr>
            <a:r>
              <a:rPr lang="en-US" sz="2400">
                <a:solidFill>
                  <a:srgbClr val="302326"/>
                </a:solidFill>
                <a:latin typeface="Heebo"/>
                <a:hlinkClick r:id="rId12" tooltip="https://www.youtube.com/watch?v=hZIYSCE-ZjY"/>
              </a:rPr>
              <a:t>Check out the gamers and channels your child watches as the </a:t>
            </a:r>
          </a:p>
          <a:p>
            <a:pPr algn="ctr">
              <a:lnSpc>
                <a:spcPts val="3359"/>
              </a:lnSpc>
            </a:pPr>
            <a:r>
              <a:rPr lang="en-US" sz="2400">
                <a:solidFill>
                  <a:srgbClr val="302326"/>
                </a:solidFill>
                <a:latin typeface="Heebo"/>
                <a:hlinkClick r:id="rId12" tooltip="https://www.youtube.com/watch?v=hZIYSCE-ZjY"/>
              </a:rPr>
              <a:t>content and commentary may contain offensive language, violent, </a:t>
            </a:r>
          </a:p>
          <a:p>
            <a:pPr marL="0" lvl="0" indent="0" algn="ctr">
              <a:lnSpc>
                <a:spcPts val="3359"/>
              </a:lnSpc>
              <a:spcBef>
                <a:spcPct val="0"/>
              </a:spcBef>
            </a:pPr>
            <a:r>
              <a:rPr lang="en-US" sz="2400">
                <a:solidFill>
                  <a:srgbClr val="302326"/>
                </a:solidFill>
                <a:latin typeface="Heebo"/>
                <a:hlinkClick r:id="rId12" tooltip="https://www.youtube.com/watch?v=hZIYSCE-ZjY"/>
              </a:rPr>
              <a:t>sexual or other adult/mature themes in the videos or the comments sections.</a:t>
            </a:r>
          </a:p>
        </p:txBody>
      </p:sp>
      <p:sp>
        <p:nvSpPr>
          <p:cNvPr id="21" name="Freeform 21"/>
          <p:cNvSpPr/>
          <p:nvPr/>
        </p:nvSpPr>
        <p:spPr>
          <a:xfrm>
            <a:off x="-983902" y="497023"/>
            <a:ext cx="8123976" cy="1584175"/>
          </a:xfrm>
          <a:custGeom>
            <a:avLst/>
            <a:gdLst/>
            <a:ahLst/>
            <a:cxnLst/>
            <a:rect l="l" t="t" r="r" b="b"/>
            <a:pathLst>
              <a:path w="8123976" h="1584175">
                <a:moveTo>
                  <a:pt x="0" y="0"/>
                </a:moveTo>
                <a:lnTo>
                  <a:pt x="8123976" y="0"/>
                </a:lnTo>
                <a:lnTo>
                  <a:pt x="8123976" y="1584176"/>
                </a:lnTo>
                <a:lnTo>
                  <a:pt x="0" y="1584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TextBox 22"/>
          <p:cNvSpPr txBox="1"/>
          <p:nvPr/>
        </p:nvSpPr>
        <p:spPr>
          <a:xfrm>
            <a:off x="140272" y="968313"/>
            <a:ext cx="6999802" cy="563870"/>
          </a:xfrm>
          <a:prstGeom prst="rect">
            <a:avLst/>
          </a:prstGeom>
        </p:spPr>
        <p:txBody>
          <a:bodyPr lIns="0" tIns="0" rIns="0" bIns="0" rtlCol="0" anchor="t">
            <a:spAutoFit/>
          </a:bodyPr>
          <a:lstStyle/>
          <a:p>
            <a:pPr marL="0" lvl="0" indent="0">
              <a:lnSpc>
                <a:spcPts val="4620"/>
              </a:lnSpc>
              <a:spcBef>
                <a:spcPct val="0"/>
              </a:spcBef>
            </a:pPr>
            <a:r>
              <a:rPr lang="en-US" sz="3300">
                <a:solidFill>
                  <a:srgbClr val="302326"/>
                </a:solidFill>
                <a:latin typeface="Karumbi Bold Italics"/>
              </a:rPr>
              <a:t>Info adapted from Internet Matters.org Gamesafe Guide.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129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083" y="413807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75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8021020" y="359268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820590" y="864689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841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572503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4946491" y="637596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33758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359627"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a:grpSpLocks noChangeAspect="1"/>
          </p:cNvGrpSpPr>
          <p:nvPr/>
        </p:nvGrpSpPr>
        <p:grpSpPr>
          <a:xfrm>
            <a:off x="6155772" y="1193141"/>
            <a:ext cx="5657850" cy="5657850"/>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656" r="-19656"/>
              </a:stretch>
            </a:blipFill>
          </p:spPr>
          <p:txBody>
            <a:bodyPr/>
            <a:lstStyle/>
            <a:p>
              <a:endParaRPr lang="en-GB"/>
            </a:p>
          </p:txBody>
        </p:sp>
      </p:grpSp>
      <p:sp>
        <p:nvSpPr>
          <p:cNvPr id="15" name="Freeform 15"/>
          <p:cNvSpPr/>
          <p:nvPr/>
        </p:nvSpPr>
        <p:spPr>
          <a:xfrm>
            <a:off x="5574163" y="5808147"/>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16" name="Picture 16"/>
          <p:cNvPicPr>
            <a:picLocks noChangeAspect="1"/>
          </p:cNvPicPr>
          <p:nvPr/>
        </p:nvPicPr>
        <p:blipFill>
          <a:blip r:embed="rId9"/>
          <a:srcRect/>
          <a:stretch>
            <a:fillRect/>
          </a:stretch>
        </p:blipFill>
        <p:spPr>
          <a:xfrm>
            <a:off x="10999059" y="4926574"/>
            <a:ext cx="2689261" cy="703482"/>
          </a:xfrm>
          <a:prstGeom prst="rect">
            <a:avLst/>
          </a:prstGeom>
        </p:spPr>
      </p:pic>
      <p:pic>
        <p:nvPicPr>
          <p:cNvPr id="17" name="Picture 17"/>
          <p:cNvPicPr>
            <a:picLocks noChangeAspect="1"/>
          </p:cNvPicPr>
          <p:nvPr/>
        </p:nvPicPr>
        <p:blipFill>
          <a:blip r:embed="rId10"/>
          <a:srcRect/>
          <a:stretch>
            <a:fillRect/>
          </a:stretch>
        </p:blipFill>
        <p:spPr>
          <a:xfrm rot="-3004993">
            <a:off x="5994506" y="1421091"/>
            <a:ext cx="1045254" cy="704449"/>
          </a:xfrm>
          <a:prstGeom prst="rect">
            <a:avLst/>
          </a:prstGeom>
        </p:spPr>
      </p:pic>
      <p:pic>
        <p:nvPicPr>
          <p:cNvPr id="18" name="Picture 18"/>
          <p:cNvPicPr>
            <a:picLocks noChangeAspect="1"/>
          </p:cNvPicPr>
          <p:nvPr/>
        </p:nvPicPr>
        <p:blipFill>
          <a:blip r:embed="rId11"/>
          <a:srcRect/>
          <a:stretch>
            <a:fillRect/>
          </a:stretch>
        </p:blipFill>
        <p:spPr>
          <a:xfrm rot="2081795">
            <a:off x="10226644" y="1216285"/>
            <a:ext cx="1305827" cy="1114062"/>
          </a:xfrm>
          <a:prstGeom prst="rect">
            <a:avLst/>
          </a:prstGeom>
        </p:spPr>
      </p:pic>
      <p:sp>
        <p:nvSpPr>
          <p:cNvPr id="19" name="TextBox 19"/>
          <p:cNvSpPr txBox="1"/>
          <p:nvPr/>
        </p:nvSpPr>
        <p:spPr>
          <a:xfrm>
            <a:off x="5720171" y="5662371"/>
            <a:ext cx="7558987" cy="1386149"/>
          </a:xfrm>
          <a:prstGeom prst="rect">
            <a:avLst/>
          </a:prstGeom>
        </p:spPr>
        <p:txBody>
          <a:bodyPr lIns="0" tIns="0" rIns="0" bIns="0" rtlCol="0" anchor="t">
            <a:spAutoFit/>
          </a:bodyPr>
          <a:lstStyle/>
          <a:p>
            <a:pPr marL="0" lvl="0" indent="0">
              <a:lnSpc>
                <a:spcPts val="12319"/>
              </a:lnSpc>
              <a:spcBef>
                <a:spcPct val="0"/>
              </a:spcBef>
            </a:pPr>
            <a:r>
              <a:rPr lang="en-US" sz="6000" dirty="0">
                <a:solidFill>
                  <a:srgbClr val="302326"/>
                </a:solidFill>
                <a:latin typeface="Karumbi Bold Italics"/>
              </a:rPr>
              <a:t>Watching live gaming</a:t>
            </a:r>
          </a:p>
        </p:txBody>
      </p:sp>
      <p:sp>
        <p:nvSpPr>
          <p:cNvPr id="20" name="TextBox 20"/>
          <p:cNvSpPr txBox="1"/>
          <p:nvPr/>
        </p:nvSpPr>
        <p:spPr>
          <a:xfrm>
            <a:off x="3560864" y="7343258"/>
            <a:ext cx="11604982" cy="2072640"/>
          </a:xfrm>
          <a:prstGeom prst="rect">
            <a:avLst/>
          </a:prstGeom>
        </p:spPr>
        <p:txBody>
          <a:bodyPr lIns="0" tIns="0" rIns="0" bIns="0" rtlCol="0" anchor="t">
            <a:spAutoFit/>
          </a:bodyPr>
          <a:lstStyle/>
          <a:p>
            <a:pPr algn="ctr">
              <a:lnSpc>
                <a:spcPts val="3359"/>
              </a:lnSpc>
            </a:pPr>
            <a:r>
              <a:rPr lang="en-US" sz="2400">
                <a:solidFill>
                  <a:srgbClr val="302326"/>
                </a:solidFill>
                <a:latin typeface="Heebo"/>
                <a:hlinkClick r:id="rId12" tooltip="https://www.youtube.com/watch?v=hZIYSCE-ZjY"/>
              </a:rPr>
              <a:t>There are several platforms where young people can watch </a:t>
            </a:r>
            <a:r>
              <a:rPr lang="en-US" sz="2400">
                <a:solidFill>
                  <a:srgbClr val="302326"/>
                </a:solidFill>
                <a:latin typeface="Heebo"/>
                <a:hlinkClick r:id="rId12" tooltip="https://www.youtube.com/watch?v=hZIYSCE-ZjY"/>
              </a:rPr>
              <a:t>and interact live with gamers broadcasting their gaming, and even broadcast themselves. </a:t>
            </a:r>
          </a:p>
          <a:p>
            <a:pPr algn="ctr">
              <a:lnSpc>
                <a:spcPts val="3359"/>
              </a:lnSpc>
            </a:pPr>
            <a:r>
              <a:rPr lang="en-US" sz="2400">
                <a:solidFill>
                  <a:srgbClr val="302326"/>
                </a:solidFill>
                <a:latin typeface="Heebo"/>
                <a:hlinkClick r:id="rId12" tooltip="https://www.youtube.com/watch?v=hZIYSCE-ZjY"/>
              </a:rPr>
              <a:t>As these are real-time there is a pretty good chance that they will contain offensive language and adult themes, plus there is the opportunity to chat with</a:t>
            </a:r>
          </a:p>
          <a:p>
            <a:pPr marL="0" lvl="0" indent="0" algn="ctr">
              <a:lnSpc>
                <a:spcPts val="3359"/>
              </a:lnSpc>
              <a:spcBef>
                <a:spcPct val="0"/>
              </a:spcBef>
            </a:pPr>
            <a:r>
              <a:rPr lang="en-US" sz="2400">
                <a:solidFill>
                  <a:srgbClr val="302326"/>
                </a:solidFill>
                <a:latin typeface="Heebo"/>
                <a:hlinkClick r:id="rId12" tooltip="https://www.youtube.com/watch?v=hZIYSCE-ZjY"/>
              </a:rPr>
              <a:t>those watching the streams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129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083" y="413807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75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8021020" y="359268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820590" y="864689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841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572503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4946491" y="637596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33758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359627"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a:grpSpLocks noChangeAspect="1"/>
          </p:cNvGrpSpPr>
          <p:nvPr/>
        </p:nvGrpSpPr>
        <p:grpSpPr>
          <a:xfrm>
            <a:off x="6155772" y="1193141"/>
            <a:ext cx="5657850" cy="5657850"/>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656" r="-19656"/>
              </a:stretch>
            </a:blipFill>
          </p:spPr>
          <p:txBody>
            <a:bodyPr/>
            <a:lstStyle/>
            <a:p>
              <a:endParaRPr lang="en-GB"/>
            </a:p>
          </p:txBody>
        </p:sp>
      </p:grpSp>
      <p:sp>
        <p:nvSpPr>
          <p:cNvPr id="15" name="Freeform 15"/>
          <p:cNvSpPr/>
          <p:nvPr/>
        </p:nvSpPr>
        <p:spPr>
          <a:xfrm>
            <a:off x="5574163" y="5808147"/>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16" name="Picture 16"/>
          <p:cNvPicPr>
            <a:picLocks noChangeAspect="1"/>
          </p:cNvPicPr>
          <p:nvPr/>
        </p:nvPicPr>
        <p:blipFill>
          <a:blip r:embed="rId9"/>
          <a:srcRect/>
          <a:stretch>
            <a:fillRect/>
          </a:stretch>
        </p:blipFill>
        <p:spPr>
          <a:xfrm>
            <a:off x="10999059" y="4926574"/>
            <a:ext cx="2689261" cy="703482"/>
          </a:xfrm>
          <a:prstGeom prst="rect">
            <a:avLst/>
          </a:prstGeom>
        </p:spPr>
      </p:pic>
      <p:pic>
        <p:nvPicPr>
          <p:cNvPr id="17" name="Picture 17"/>
          <p:cNvPicPr>
            <a:picLocks noChangeAspect="1"/>
          </p:cNvPicPr>
          <p:nvPr/>
        </p:nvPicPr>
        <p:blipFill>
          <a:blip r:embed="rId10"/>
          <a:srcRect/>
          <a:stretch>
            <a:fillRect/>
          </a:stretch>
        </p:blipFill>
        <p:spPr>
          <a:xfrm rot="-3004993">
            <a:off x="5994506" y="1421091"/>
            <a:ext cx="1045254" cy="704449"/>
          </a:xfrm>
          <a:prstGeom prst="rect">
            <a:avLst/>
          </a:prstGeom>
        </p:spPr>
      </p:pic>
      <p:pic>
        <p:nvPicPr>
          <p:cNvPr id="18" name="Picture 18"/>
          <p:cNvPicPr>
            <a:picLocks noChangeAspect="1"/>
          </p:cNvPicPr>
          <p:nvPr/>
        </p:nvPicPr>
        <p:blipFill>
          <a:blip r:embed="rId11"/>
          <a:srcRect/>
          <a:stretch>
            <a:fillRect/>
          </a:stretch>
        </p:blipFill>
        <p:spPr>
          <a:xfrm rot="2081795">
            <a:off x="10226644" y="1216285"/>
            <a:ext cx="1305827" cy="1114062"/>
          </a:xfrm>
          <a:prstGeom prst="rect">
            <a:avLst/>
          </a:prstGeom>
        </p:spPr>
      </p:pic>
      <p:sp>
        <p:nvSpPr>
          <p:cNvPr id="19" name="TextBox 19"/>
          <p:cNvSpPr txBox="1"/>
          <p:nvPr/>
        </p:nvSpPr>
        <p:spPr>
          <a:xfrm>
            <a:off x="5911629" y="5737869"/>
            <a:ext cx="7558987" cy="1365823"/>
          </a:xfrm>
          <a:prstGeom prst="rect">
            <a:avLst/>
          </a:prstGeom>
        </p:spPr>
        <p:txBody>
          <a:bodyPr lIns="0" tIns="0" rIns="0" bIns="0" rtlCol="0" anchor="t">
            <a:spAutoFit/>
          </a:bodyPr>
          <a:lstStyle/>
          <a:p>
            <a:pPr marL="0" lvl="0" indent="0">
              <a:lnSpc>
                <a:spcPts val="12319"/>
              </a:lnSpc>
              <a:spcBef>
                <a:spcPct val="0"/>
              </a:spcBef>
            </a:pPr>
            <a:r>
              <a:rPr lang="en-US" sz="5400" dirty="0">
                <a:solidFill>
                  <a:srgbClr val="302326"/>
                </a:solidFill>
                <a:latin typeface="Karumbi Bold Italics"/>
              </a:rPr>
              <a:t>Using the Discord app</a:t>
            </a:r>
          </a:p>
        </p:txBody>
      </p:sp>
      <p:sp>
        <p:nvSpPr>
          <p:cNvPr id="20" name="TextBox 20"/>
          <p:cNvSpPr txBox="1"/>
          <p:nvPr/>
        </p:nvSpPr>
        <p:spPr>
          <a:xfrm>
            <a:off x="4780912" y="7616259"/>
            <a:ext cx="8907409" cy="1234440"/>
          </a:xfrm>
          <a:prstGeom prst="rect">
            <a:avLst/>
          </a:prstGeom>
        </p:spPr>
        <p:txBody>
          <a:bodyPr lIns="0" tIns="0" rIns="0" bIns="0" rtlCol="0" anchor="t">
            <a:spAutoFit/>
          </a:bodyPr>
          <a:lstStyle/>
          <a:p>
            <a:pPr algn="ctr">
              <a:lnSpc>
                <a:spcPts val="3359"/>
              </a:lnSpc>
              <a:spcBef>
                <a:spcPct val="0"/>
              </a:spcBef>
            </a:pPr>
            <a:r>
              <a:rPr lang="en-US" sz="2400" spc="45">
                <a:solidFill>
                  <a:srgbClr val="302326"/>
                </a:solidFill>
                <a:latin typeface="Heebo"/>
              </a:rPr>
              <a:t>Discord’s Transparency Report in 2021 reveals that 32.8% of users were subject to harassment on the platform. 11% were victims of cybercrime followed by 8.1% of graphic content.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129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083" y="413807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75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8021020" y="359268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820590" y="864689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841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572503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4946491" y="637596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33758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359627"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a:grpSpLocks noChangeAspect="1"/>
          </p:cNvGrpSpPr>
          <p:nvPr/>
        </p:nvGrpSpPr>
        <p:grpSpPr>
          <a:xfrm>
            <a:off x="6155772" y="1193141"/>
            <a:ext cx="5657850" cy="5657850"/>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656" r="-19656"/>
              </a:stretch>
            </a:blipFill>
          </p:spPr>
          <p:txBody>
            <a:bodyPr/>
            <a:lstStyle/>
            <a:p>
              <a:endParaRPr lang="en-GB"/>
            </a:p>
          </p:txBody>
        </p:sp>
      </p:grpSp>
      <p:sp>
        <p:nvSpPr>
          <p:cNvPr id="15" name="Freeform 15"/>
          <p:cNvSpPr/>
          <p:nvPr/>
        </p:nvSpPr>
        <p:spPr>
          <a:xfrm>
            <a:off x="5574163" y="5808147"/>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16" name="Picture 16"/>
          <p:cNvPicPr>
            <a:picLocks noChangeAspect="1"/>
          </p:cNvPicPr>
          <p:nvPr/>
        </p:nvPicPr>
        <p:blipFill>
          <a:blip r:embed="rId9"/>
          <a:srcRect/>
          <a:stretch>
            <a:fillRect/>
          </a:stretch>
        </p:blipFill>
        <p:spPr>
          <a:xfrm>
            <a:off x="10999059" y="4926574"/>
            <a:ext cx="2689261" cy="703482"/>
          </a:xfrm>
          <a:prstGeom prst="rect">
            <a:avLst/>
          </a:prstGeom>
        </p:spPr>
      </p:pic>
      <p:pic>
        <p:nvPicPr>
          <p:cNvPr id="17" name="Picture 17"/>
          <p:cNvPicPr>
            <a:picLocks noChangeAspect="1"/>
          </p:cNvPicPr>
          <p:nvPr/>
        </p:nvPicPr>
        <p:blipFill>
          <a:blip r:embed="rId10"/>
          <a:srcRect/>
          <a:stretch>
            <a:fillRect/>
          </a:stretch>
        </p:blipFill>
        <p:spPr>
          <a:xfrm rot="-3004993">
            <a:off x="5994506" y="1421091"/>
            <a:ext cx="1045254" cy="704449"/>
          </a:xfrm>
          <a:prstGeom prst="rect">
            <a:avLst/>
          </a:prstGeom>
        </p:spPr>
      </p:pic>
      <p:pic>
        <p:nvPicPr>
          <p:cNvPr id="18" name="Picture 18"/>
          <p:cNvPicPr>
            <a:picLocks noChangeAspect="1"/>
          </p:cNvPicPr>
          <p:nvPr/>
        </p:nvPicPr>
        <p:blipFill>
          <a:blip r:embed="rId11"/>
          <a:srcRect/>
          <a:stretch>
            <a:fillRect/>
          </a:stretch>
        </p:blipFill>
        <p:spPr>
          <a:xfrm rot="2081795">
            <a:off x="10226644" y="1216285"/>
            <a:ext cx="1305827" cy="1114062"/>
          </a:xfrm>
          <a:prstGeom prst="rect">
            <a:avLst/>
          </a:prstGeom>
        </p:spPr>
      </p:pic>
      <p:sp>
        <p:nvSpPr>
          <p:cNvPr id="19" name="TextBox 19"/>
          <p:cNvSpPr txBox="1"/>
          <p:nvPr/>
        </p:nvSpPr>
        <p:spPr>
          <a:xfrm>
            <a:off x="7606859" y="5624360"/>
            <a:ext cx="7558987" cy="1512339"/>
          </a:xfrm>
          <a:prstGeom prst="rect">
            <a:avLst/>
          </a:prstGeom>
        </p:spPr>
        <p:txBody>
          <a:bodyPr lIns="0" tIns="0" rIns="0" bIns="0" rtlCol="0" anchor="t">
            <a:spAutoFit/>
          </a:bodyPr>
          <a:lstStyle/>
          <a:p>
            <a:pPr marL="0" lvl="0" indent="0">
              <a:lnSpc>
                <a:spcPts val="12319"/>
              </a:lnSpc>
              <a:spcBef>
                <a:spcPct val="0"/>
              </a:spcBef>
            </a:pPr>
            <a:r>
              <a:rPr lang="en-US" sz="8799">
                <a:solidFill>
                  <a:srgbClr val="302326"/>
                </a:solidFill>
                <a:latin typeface="Karumbi Bold Italics"/>
              </a:rPr>
              <a:t>Gambling</a:t>
            </a:r>
          </a:p>
        </p:txBody>
      </p:sp>
      <p:sp>
        <p:nvSpPr>
          <p:cNvPr id="20" name="TextBox 20"/>
          <p:cNvSpPr txBox="1"/>
          <p:nvPr/>
        </p:nvSpPr>
        <p:spPr>
          <a:xfrm>
            <a:off x="3341509" y="7343258"/>
            <a:ext cx="11604982" cy="1663720"/>
          </a:xfrm>
          <a:prstGeom prst="rect">
            <a:avLst/>
          </a:prstGeom>
        </p:spPr>
        <p:txBody>
          <a:bodyPr lIns="0" tIns="0" rIns="0" bIns="0" rtlCol="0" anchor="t">
            <a:spAutoFit/>
          </a:bodyPr>
          <a:lstStyle/>
          <a:p>
            <a:pPr algn="ctr">
              <a:lnSpc>
                <a:spcPts val="3360"/>
              </a:lnSpc>
            </a:pPr>
            <a:r>
              <a:rPr lang="en-US" sz="2400">
                <a:solidFill>
                  <a:srgbClr val="302326"/>
                </a:solidFill>
                <a:latin typeface="Heebo"/>
              </a:rPr>
              <a:t>Be aware of the way some games encourage the players to spend</a:t>
            </a:r>
          </a:p>
          <a:p>
            <a:pPr algn="ctr">
              <a:lnSpc>
                <a:spcPts val="3360"/>
              </a:lnSpc>
            </a:pPr>
            <a:r>
              <a:rPr lang="en-US" sz="2400">
                <a:solidFill>
                  <a:srgbClr val="302326"/>
                </a:solidFill>
                <a:latin typeface="Heebo"/>
              </a:rPr>
              <a:t>money, sometimes effectively ’gambling’ to improve their experience.</a:t>
            </a:r>
          </a:p>
          <a:p>
            <a:pPr algn="ctr">
              <a:lnSpc>
                <a:spcPts val="3360"/>
              </a:lnSpc>
            </a:pPr>
            <a:r>
              <a:rPr lang="en-US" sz="2400">
                <a:solidFill>
                  <a:srgbClr val="302326"/>
                </a:solidFill>
                <a:latin typeface="Heebo"/>
              </a:rPr>
              <a:t>Agree together how you will manage</a:t>
            </a:r>
          </a:p>
          <a:p>
            <a:pPr marL="0" lvl="0" indent="0" algn="ctr">
              <a:lnSpc>
                <a:spcPts val="3360"/>
              </a:lnSpc>
              <a:spcBef>
                <a:spcPct val="0"/>
              </a:spcBef>
            </a:pPr>
            <a:r>
              <a:rPr lang="en-US" sz="2400">
                <a:solidFill>
                  <a:srgbClr val="302326"/>
                </a:solidFill>
                <a:latin typeface="Heebo"/>
              </a:rPr>
              <a:t>in-game spending.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TextBox 2"/>
          <p:cNvSpPr txBox="1"/>
          <p:nvPr/>
        </p:nvSpPr>
        <p:spPr>
          <a:xfrm>
            <a:off x="1089475" y="3360608"/>
            <a:ext cx="16109049" cy="7694799"/>
          </a:xfrm>
          <a:prstGeom prst="rect">
            <a:avLst/>
          </a:prstGeom>
        </p:spPr>
        <p:txBody>
          <a:bodyPr lIns="0" tIns="0" rIns="0" bIns="0" rtlCol="0" anchor="t">
            <a:spAutoFit/>
          </a:bodyPr>
          <a:lstStyle/>
          <a:p>
            <a:pPr marL="983963" lvl="1" indent="-491982">
              <a:lnSpc>
                <a:spcPts val="4192"/>
              </a:lnSpc>
              <a:buFont typeface="Arial"/>
              <a:buChar char="•"/>
            </a:pPr>
            <a:r>
              <a:rPr lang="en-US" sz="3600" dirty="0">
                <a:solidFill>
                  <a:srgbClr val="302326"/>
                </a:solidFill>
                <a:latin typeface="Karumbi Bold Italics"/>
              </a:rPr>
              <a:t>Think about having the device in a communal room where you can hear what’s going on</a:t>
            </a:r>
          </a:p>
          <a:p>
            <a:pPr>
              <a:lnSpc>
                <a:spcPts val="4192"/>
              </a:lnSpc>
            </a:pPr>
            <a:endParaRPr lang="en-US" sz="3600" dirty="0">
              <a:solidFill>
                <a:srgbClr val="302326"/>
              </a:solidFill>
              <a:latin typeface="Karumbi Bold Italics"/>
            </a:endParaRPr>
          </a:p>
          <a:p>
            <a:pPr marL="983963" lvl="1" indent="-491982">
              <a:lnSpc>
                <a:spcPts val="4192"/>
              </a:lnSpc>
              <a:buFont typeface="Arial"/>
              <a:buChar char="•"/>
            </a:pPr>
            <a:r>
              <a:rPr lang="en-US" sz="3600" dirty="0">
                <a:solidFill>
                  <a:srgbClr val="302326"/>
                </a:solidFill>
                <a:latin typeface="Karumbi Bold Italics"/>
              </a:rPr>
              <a:t>Think about whether you want them </a:t>
            </a:r>
            <a:r>
              <a:rPr lang="en-US" sz="3600" dirty="0" err="1">
                <a:solidFill>
                  <a:srgbClr val="302326"/>
                </a:solidFill>
                <a:latin typeface="Karumbi Bold Italics"/>
              </a:rPr>
              <a:t>ro</a:t>
            </a:r>
            <a:r>
              <a:rPr lang="en-US" sz="3600" dirty="0">
                <a:solidFill>
                  <a:srgbClr val="302326"/>
                </a:solidFill>
                <a:latin typeface="Karumbi Bold Italics"/>
              </a:rPr>
              <a:t> use headphones!</a:t>
            </a:r>
          </a:p>
          <a:p>
            <a:pPr>
              <a:lnSpc>
                <a:spcPts val="4192"/>
              </a:lnSpc>
            </a:pPr>
            <a:endParaRPr lang="en-US" sz="3600" dirty="0">
              <a:solidFill>
                <a:srgbClr val="302326"/>
              </a:solidFill>
              <a:latin typeface="Karumbi Bold Italics"/>
            </a:endParaRPr>
          </a:p>
          <a:p>
            <a:pPr marL="983963" lvl="1" indent="-491982">
              <a:lnSpc>
                <a:spcPts val="4192"/>
              </a:lnSpc>
              <a:buFont typeface="Arial"/>
              <a:buChar char="•"/>
            </a:pPr>
            <a:r>
              <a:rPr lang="en-US" sz="3600" dirty="0">
                <a:solidFill>
                  <a:srgbClr val="302326"/>
                </a:solidFill>
                <a:latin typeface="Karumbi Bold Italics"/>
              </a:rPr>
              <a:t>Play it first - see what you think!</a:t>
            </a:r>
          </a:p>
          <a:p>
            <a:pPr>
              <a:lnSpc>
                <a:spcPts val="4192"/>
              </a:lnSpc>
            </a:pPr>
            <a:endParaRPr lang="en-US" sz="3600" dirty="0">
              <a:solidFill>
                <a:srgbClr val="302326"/>
              </a:solidFill>
              <a:latin typeface="Karumbi Bold Italics"/>
            </a:endParaRPr>
          </a:p>
          <a:p>
            <a:pPr marL="983963" lvl="1" indent="-491982">
              <a:lnSpc>
                <a:spcPts val="4192"/>
              </a:lnSpc>
              <a:buFont typeface="Arial"/>
              <a:buChar char="•"/>
            </a:pPr>
            <a:r>
              <a:rPr lang="en-US" sz="3600" dirty="0">
                <a:solidFill>
                  <a:srgbClr val="302326"/>
                </a:solidFill>
                <a:latin typeface="Karumbi Bold Italics"/>
              </a:rPr>
              <a:t>Set rules such as your child only playing with friends they know from school (and whose parents/carers you know well)</a:t>
            </a:r>
          </a:p>
          <a:p>
            <a:pPr>
              <a:lnSpc>
                <a:spcPts val="4192"/>
              </a:lnSpc>
            </a:pPr>
            <a:endParaRPr lang="en-US" sz="3600" dirty="0">
              <a:solidFill>
                <a:srgbClr val="302326"/>
              </a:solidFill>
              <a:latin typeface="Karumbi Bold Italics"/>
            </a:endParaRPr>
          </a:p>
          <a:p>
            <a:pPr marL="983963" lvl="1" indent="-491982">
              <a:lnSpc>
                <a:spcPts val="4192"/>
              </a:lnSpc>
              <a:buFont typeface="Arial"/>
              <a:buChar char="•"/>
            </a:pPr>
            <a:r>
              <a:rPr lang="en-US" sz="3600" dirty="0">
                <a:solidFill>
                  <a:srgbClr val="302326"/>
                </a:solidFill>
                <a:latin typeface="Karumbi Bold Italics"/>
              </a:rPr>
              <a:t>Set time limits and encourage your child to understand when they’re getting too ‘sucked in’</a:t>
            </a:r>
          </a:p>
          <a:p>
            <a:pPr>
              <a:lnSpc>
                <a:spcPts val="4836"/>
              </a:lnSpc>
            </a:pPr>
            <a:endParaRPr lang="en-US" sz="4557" dirty="0">
              <a:solidFill>
                <a:srgbClr val="302326"/>
              </a:solidFill>
              <a:latin typeface="Karumbi Bold Italics"/>
            </a:endParaRPr>
          </a:p>
          <a:p>
            <a:pPr marL="0" lvl="0" indent="0">
              <a:lnSpc>
                <a:spcPts val="4836"/>
              </a:lnSpc>
            </a:pPr>
            <a:endParaRPr lang="en-US" sz="4557" dirty="0">
              <a:solidFill>
                <a:srgbClr val="302326"/>
              </a:solidFill>
              <a:latin typeface="Karumbi Bold Italics"/>
            </a:endParaRPr>
          </a:p>
        </p:txBody>
      </p:sp>
      <p:sp>
        <p:nvSpPr>
          <p:cNvPr id="3" name="Freeform 3"/>
          <p:cNvSpPr/>
          <p:nvPr/>
        </p:nvSpPr>
        <p:spPr>
          <a:xfrm>
            <a:off x="748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394745" y="646625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3122154" y="-203801"/>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7629935"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8068645" y="3751048"/>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3460017" y="90544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6201281" y="128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5981926" y="717578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813839" y="9946074"/>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21373" y="987939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4527960" y="1506436"/>
            <a:ext cx="653772" cy="969988"/>
          </a:xfrm>
          <a:prstGeom prst="rect">
            <a:avLst/>
          </a:prstGeom>
        </p:spPr>
      </p:pic>
      <p:pic>
        <p:nvPicPr>
          <p:cNvPr id="14" name="Picture 14"/>
          <p:cNvPicPr>
            <a:picLocks noChangeAspect="1"/>
          </p:cNvPicPr>
          <p:nvPr/>
        </p:nvPicPr>
        <p:blipFill>
          <a:blip r:embed="rId6"/>
          <a:srcRect/>
          <a:stretch>
            <a:fillRect/>
          </a:stretch>
        </p:blipFill>
        <p:spPr>
          <a:xfrm rot="-10800000">
            <a:off x="13106269" y="3107681"/>
            <a:ext cx="653772" cy="969988"/>
          </a:xfrm>
          <a:prstGeom prst="rect">
            <a:avLst/>
          </a:prstGeom>
        </p:spPr>
      </p:pic>
      <p:sp>
        <p:nvSpPr>
          <p:cNvPr id="15" name="TextBox 15"/>
          <p:cNvSpPr txBox="1"/>
          <p:nvPr/>
        </p:nvSpPr>
        <p:spPr>
          <a:xfrm>
            <a:off x="748941" y="304242"/>
            <a:ext cx="16510359" cy="2955924"/>
          </a:xfrm>
          <a:prstGeom prst="rect">
            <a:avLst/>
          </a:prstGeom>
        </p:spPr>
        <p:txBody>
          <a:bodyPr lIns="0" tIns="0" rIns="0" bIns="0" rtlCol="0" anchor="t">
            <a:spAutoFit/>
          </a:bodyPr>
          <a:lstStyle/>
          <a:p>
            <a:pPr marL="0" lvl="0" indent="0" algn="ctr">
              <a:lnSpc>
                <a:spcPts val="11900"/>
              </a:lnSpc>
              <a:spcBef>
                <a:spcPct val="0"/>
              </a:spcBef>
            </a:pPr>
            <a:r>
              <a:rPr lang="en-US" sz="8500">
                <a:solidFill>
                  <a:srgbClr val="ABB1E0"/>
                </a:solidFill>
                <a:latin typeface="Barlow Condensed Bold"/>
              </a:rPr>
              <a:t>Consider a family contract before getting new devices</a:t>
            </a:r>
          </a:p>
        </p:txBody>
      </p:sp>
      <p:pic>
        <p:nvPicPr>
          <p:cNvPr id="16" name="Picture 16"/>
          <p:cNvPicPr>
            <a:picLocks noChangeAspect="1"/>
          </p:cNvPicPr>
          <p:nvPr/>
        </p:nvPicPr>
        <p:blipFill>
          <a:blip r:embed="rId7"/>
          <a:srcRect/>
          <a:stretch>
            <a:fillRect/>
          </a:stretch>
        </p:blipFill>
        <p:spPr>
          <a:xfrm>
            <a:off x="10927150" y="6798233"/>
            <a:ext cx="2325399" cy="116269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57300" y="5297386"/>
            <a:ext cx="479689" cy="711704"/>
          </a:xfrm>
          <a:prstGeom prst="rect">
            <a:avLst/>
          </a:prstGeom>
        </p:spPr>
      </p:pic>
      <p:pic>
        <p:nvPicPr>
          <p:cNvPr id="3" name="Picture 3"/>
          <p:cNvPicPr>
            <a:picLocks noChangeAspect="1"/>
          </p:cNvPicPr>
          <p:nvPr/>
        </p:nvPicPr>
        <p:blipFill>
          <a:blip r:embed="rId2"/>
          <a:srcRect/>
          <a:stretch>
            <a:fillRect/>
          </a:stretch>
        </p:blipFill>
        <p:spPr>
          <a:xfrm rot="-10800000">
            <a:off x="7551420" y="6472260"/>
            <a:ext cx="479689" cy="711704"/>
          </a:xfrm>
          <a:prstGeom prst="rect">
            <a:avLst/>
          </a:prstGeom>
        </p:spPr>
      </p:pic>
      <p:grpSp>
        <p:nvGrpSpPr>
          <p:cNvPr id="4" name="Group 4"/>
          <p:cNvGrpSpPr>
            <a:grpSpLocks noChangeAspect="1"/>
          </p:cNvGrpSpPr>
          <p:nvPr/>
        </p:nvGrpSpPr>
        <p:grpSpPr>
          <a:xfrm>
            <a:off x="1893570" y="1028700"/>
            <a:ext cx="5657850" cy="565785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3"/>
              <a:stretch>
                <a:fillRect t="-30854" b="-30854"/>
              </a:stretch>
            </a:blipFill>
          </p:spPr>
          <p:txBody>
            <a:bodyPr/>
            <a:lstStyle/>
            <a:p>
              <a:endParaRPr lang="en-GB"/>
            </a:p>
          </p:txBody>
        </p:sp>
      </p:grpSp>
      <p:sp>
        <p:nvSpPr>
          <p:cNvPr id="6" name="Freeform 6"/>
          <p:cNvSpPr/>
          <p:nvPr/>
        </p:nvSpPr>
        <p:spPr>
          <a:xfrm>
            <a:off x="529586" y="6259364"/>
            <a:ext cx="8023544" cy="1564591"/>
          </a:xfrm>
          <a:custGeom>
            <a:avLst/>
            <a:gdLst/>
            <a:ahLst/>
            <a:cxnLst/>
            <a:rect l="l" t="t" r="r" b="b"/>
            <a:pathLst>
              <a:path w="8023544" h="1564591">
                <a:moveTo>
                  <a:pt x="0" y="0"/>
                </a:moveTo>
                <a:lnTo>
                  <a:pt x="8023545" y="0"/>
                </a:lnTo>
                <a:lnTo>
                  <a:pt x="8023545" y="1564591"/>
                </a:lnTo>
                <a:lnTo>
                  <a:pt x="0" y="15645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748941" y="107978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5531741" y="996463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310232" y="9557034"/>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17259300" y="44358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8320292" y="9149433"/>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12" name="Picture 12"/>
          <p:cNvPicPr>
            <a:picLocks noChangeAspect="1"/>
          </p:cNvPicPr>
          <p:nvPr/>
        </p:nvPicPr>
        <p:blipFill>
          <a:blip r:embed="rId10"/>
          <a:srcRect/>
          <a:stretch>
            <a:fillRect/>
          </a:stretch>
        </p:blipFill>
        <p:spPr>
          <a:xfrm>
            <a:off x="4964221" y="298139"/>
            <a:ext cx="4556593" cy="2893436"/>
          </a:xfrm>
          <a:prstGeom prst="rect">
            <a:avLst/>
          </a:prstGeom>
        </p:spPr>
      </p:pic>
      <p:sp>
        <p:nvSpPr>
          <p:cNvPr id="13" name="Freeform 13"/>
          <p:cNvSpPr/>
          <p:nvPr/>
        </p:nvSpPr>
        <p:spPr>
          <a:xfrm>
            <a:off x="11085880" y="851184"/>
            <a:ext cx="5794969" cy="8193182"/>
          </a:xfrm>
          <a:custGeom>
            <a:avLst/>
            <a:gdLst/>
            <a:ahLst/>
            <a:cxnLst/>
            <a:rect l="l" t="t" r="r" b="b"/>
            <a:pathLst>
              <a:path w="5794969" h="8193182">
                <a:moveTo>
                  <a:pt x="0" y="0"/>
                </a:moveTo>
                <a:lnTo>
                  <a:pt x="5794969" y="0"/>
                </a:lnTo>
                <a:lnTo>
                  <a:pt x="5794969" y="8193182"/>
                </a:lnTo>
                <a:lnTo>
                  <a:pt x="0" y="8193182"/>
                </a:lnTo>
                <a:lnTo>
                  <a:pt x="0" y="0"/>
                </a:lnTo>
                <a:close/>
              </a:path>
            </a:pathLst>
          </a:custGeom>
          <a:blipFill>
            <a:blip r:embed="rId11"/>
            <a:stretch>
              <a:fillRect/>
            </a:stretch>
          </a:blipFill>
        </p:spPr>
        <p:txBody>
          <a:bodyPr/>
          <a:lstStyle/>
          <a:p>
            <a:endParaRPr lang="en-GB"/>
          </a:p>
        </p:txBody>
      </p:sp>
      <p:sp>
        <p:nvSpPr>
          <p:cNvPr id="14" name="Freeform 14"/>
          <p:cNvSpPr/>
          <p:nvPr/>
        </p:nvSpPr>
        <p:spPr>
          <a:xfrm rot="5400000">
            <a:off x="8229191" y="1727116"/>
            <a:ext cx="11508347" cy="6832768"/>
          </a:xfrm>
          <a:custGeom>
            <a:avLst/>
            <a:gdLst/>
            <a:ahLst/>
            <a:cxnLst/>
            <a:rect l="l" t="t" r="r" b="b"/>
            <a:pathLst>
              <a:path w="11508347" h="6832768">
                <a:moveTo>
                  <a:pt x="0" y="0"/>
                </a:moveTo>
                <a:lnTo>
                  <a:pt x="11508347" y="0"/>
                </a:lnTo>
                <a:lnTo>
                  <a:pt x="11508347" y="6832768"/>
                </a:lnTo>
                <a:lnTo>
                  <a:pt x="0" y="683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5" name="TextBox 15"/>
          <p:cNvSpPr txBox="1"/>
          <p:nvPr/>
        </p:nvSpPr>
        <p:spPr>
          <a:xfrm>
            <a:off x="727473" y="6329385"/>
            <a:ext cx="7790706" cy="1187697"/>
          </a:xfrm>
          <a:prstGeom prst="rect">
            <a:avLst/>
          </a:prstGeom>
        </p:spPr>
        <p:txBody>
          <a:bodyPr lIns="0" tIns="0" rIns="0" bIns="0" rtlCol="0" anchor="t">
            <a:spAutoFit/>
          </a:bodyPr>
          <a:lstStyle/>
          <a:p>
            <a:pPr marL="0" lvl="0" indent="0" algn="ctr">
              <a:lnSpc>
                <a:spcPts val="10780"/>
              </a:lnSpc>
              <a:spcBef>
                <a:spcPct val="0"/>
              </a:spcBef>
            </a:pPr>
            <a:r>
              <a:rPr lang="en-US" sz="4400" dirty="0">
                <a:solidFill>
                  <a:srgbClr val="302326"/>
                </a:solidFill>
                <a:latin typeface="Karumbi Bold Italics"/>
              </a:rPr>
              <a:t>National Online Safety app</a:t>
            </a:r>
          </a:p>
        </p:txBody>
      </p:sp>
      <p:sp>
        <p:nvSpPr>
          <p:cNvPr id="16" name="TextBox 16"/>
          <p:cNvSpPr txBox="1"/>
          <p:nvPr/>
        </p:nvSpPr>
        <p:spPr>
          <a:xfrm>
            <a:off x="770409" y="7785855"/>
            <a:ext cx="7549883" cy="166372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302326"/>
                </a:solidFill>
                <a:latin typeface="Heebo"/>
              </a:rPr>
              <a:t>Free to download for parents, you can search for almost every popular social media platform or game - and see what they say about how to keep your child safe on there.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7558"/>
        </a:solidFill>
        <a:effectLst/>
      </p:bgPr>
    </p:bg>
    <p:spTree>
      <p:nvGrpSpPr>
        <p:cNvPr id="1" name=""/>
        <p:cNvGrpSpPr/>
        <p:nvPr/>
      </p:nvGrpSpPr>
      <p:grpSpPr>
        <a:xfrm>
          <a:off x="0" y="0"/>
          <a:ext cx="0" cy="0"/>
          <a:chOff x="0" y="0"/>
          <a:chExt cx="0" cy="0"/>
        </a:xfrm>
      </p:grpSpPr>
      <p:sp>
        <p:nvSpPr>
          <p:cNvPr id="2" name="Freeform 2"/>
          <p:cNvSpPr/>
          <p:nvPr/>
        </p:nvSpPr>
        <p:spPr>
          <a:xfrm>
            <a:off x="5574163" y="4558445"/>
            <a:ext cx="7139674" cy="1392236"/>
          </a:xfrm>
          <a:custGeom>
            <a:avLst/>
            <a:gdLst/>
            <a:ahLst/>
            <a:cxnLst/>
            <a:rect l="l" t="t" r="r" b="b"/>
            <a:pathLst>
              <a:path w="7139674" h="1392236">
                <a:moveTo>
                  <a:pt x="0" y="0"/>
                </a:moveTo>
                <a:lnTo>
                  <a:pt x="7139674" y="0"/>
                </a:lnTo>
                <a:lnTo>
                  <a:pt x="7139674" y="1392237"/>
                </a:lnTo>
                <a:lnTo>
                  <a:pt x="0" y="139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038646" y="3995285"/>
            <a:ext cx="12210707" cy="1887376"/>
          </a:xfrm>
          <a:prstGeom prst="rect">
            <a:avLst/>
          </a:prstGeom>
        </p:spPr>
        <p:txBody>
          <a:bodyPr lIns="0" tIns="0" rIns="0" bIns="0" rtlCol="0" anchor="t">
            <a:spAutoFit/>
          </a:bodyPr>
          <a:lstStyle/>
          <a:p>
            <a:pPr algn="ctr">
              <a:lnSpc>
                <a:spcPts val="17310"/>
              </a:lnSpc>
              <a:spcBef>
                <a:spcPct val="0"/>
              </a:spcBef>
            </a:pPr>
            <a:r>
              <a:rPr lang="en-US" sz="6600" dirty="0">
                <a:solidFill>
                  <a:srgbClr val="302326"/>
                </a:solidFill>
                <a:latin typeface="Karumbi Bold Italics"/>
              </a:rPr>
              <a:t>Any questions?</a:t>
            </a:r>
          </a:p>
        </p:txBody>
      </p:sp>
      <p:sp>
        <p:nvSpPr>
          <p:cNvPr id="4" name="Freeform 4"/>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7" name="Group 17"/>
          <p:cNvGrpSpPr>
            <a:grpSpLocks noChangeAspect="1"/>
          </p:cNvGrpSpPr>
          <p:nvPr/>
        </p:nvGrpSpPr>
        <p:grpSpPr>
          <a:xfrm>
            <a:off x="809345" y="255438"/>
            <a:ext cx="4888062" cy="4888062"/>
            <a:chOff x="0" y="0"/>
            <a:chExt cx="12700000" cy="12700000"/>
          </a:xfrm>
        </p:grpSpPr>
        <p:sp>
          <p:nvSpPr>
            <p:cNvPr id="18" name="Freeform 1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a:stretch>
                <a:fillRect l="-489" t="-23600" b="-38670"/>
              </a:stretch>
            </a:blipFill>
          </p:spPr>
          <p:txBody>
            <a:bodyPr/>
            <a:lstStyle/>
            <a:p>
              <a:endParaRPr lang="en-GB"/>
            </a:p>
          </p:txBody>
        </p:sp>
      </p:grpSp>
      <p:grpSp>
        <p:nvGrpSpPr>
          <p:cNvPr id="19" name="Group 19"/>
          <p:cNvGrpSpPr>
            <a:grpSpLocks noChangeAspect="1"/>
          </p:cNvGrpSpPr>
          <p:nvPr/>
        </p:nvGrpSpPr>
        <p:grpSpPr>
          <a:xfrm>
            <a:off x="6828119" y="-102215"/>
            <a:ext cx="4631762" cy="4631762"/>
            <a:chOff x="0" y="0"/>
            <a:chExt cx="12700000" cy="12700000"/>
          </a:xfrm>
        </p:grpSpPr>
        <p:sp>
          <p:nvSpPr>
            <p:cNvPr id="20" name="Freeform 2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9"/>
              <a:stretch>
                <a:fillRect l="-2320" t="-29800" b="-35428"/>
              </a:stretch>
            </a:blipFill>
          </p:spPr>
          <p:txBody>
            <a:bodyPr/>
            <a:lstStyle/>
            <a:p>
              <a:endParaRPr lang="en-GB"/>
            </a:p>
          </p:txBody>
        </p:sp>
      </p:grpSp>
      <p:grpSp>
        <p:nvGrpSpPr>
          <p:cNvPr id="21" name="Group 21"/>
          <p:cNvGrpSpPr>
            <a:grpSpLocks noChangeAspect="1"/>
          </p:cNvGrpSpPr>
          <p:nvPr/>
        </p:nvGrpSpPr>
        <p:grpSpPr>
          <a:xfrm>
            <a:off x="12333606" y="101585"/>
            <a:ext cx="5157970" cy="5157970"/>
            <a:chOff x="0" y="0"/>
            <a:chExt cx="12700000" cy="12700000"/>
          </a:xfrm>
        </p:grpSpPr>
        <p:sp>
          <p:nvSpPr>
            <p:cNvPr id="22" name="Freeform 2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a:stretch>
                <a:fillRect t="-3885" b="-30788"/>
              </a:stretch>
            </a:blipFill>
          </p:spPr>
          <p:txBody>
            <a:bodyPr/>
            <a:lstStyle/>
            <a:p>
              <a:endParaRPr lang="en-GB"/>
            </a:p>
          </p:txBody>
        </p:sp>
      </p:grpSp>
      <p:sp>
        <p:nvSpPr>
          <p:cNvPr id="23" name="TextBox 23"/>
          <p:cNvSpPr txBox="1"/>
          <p:nvPr/>
        </p:nvSpPr>
        <p:spPr>
          <a:xfrm>
            <a:off x="5574163" y="6251186"/>
            <a:ext cx="7617692" cy="2515922"/>
          </a:xfrm>
          <a:prstGeom prst="rect">
            <a:avLst/>
          </a:prstGeom>
        </p:spPr>
        <p:txBody>
          <a:bodyPr lIns="0" tIns="0" rIns="0" bIns="0" rtlCol="0" anchor="t">
            <a:spAutoFit/>
          </a:bodyPr>
          <a:lstStyle/>
          <a:p>
            <a:pPr marL="0" lvl="0" indent="0" algn="ctr">
              <a:lnSpc>
                <a:spcPts val="5039"/>
              </a:lnSpc>
              <a:spcBef>
                <a:spcPct val="0"/>
              </a:spcBef>
            </a:pPr>
            <a:r>
              <a:rPr lang="en-US" sz="3599" spc="68">
                <a:solidFill>
                  <a:srgbClr val="F8D8CF"/>
                </a:solidFill>
                <a:latin typeface="Inter Bold"/>
              </a:rPr>
              <a:t>REMEMBER, IF YOU’RE WORRIED - YOU CAN CONTACT THE PASTORAL TEAM ON 0121 569 7089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grpSp>
        <p:nvGrpSpPr>
          <p:cNvPr id="2" name="Group 2"/>
          <p:cNvGrpSpPr/>
          <p:nvPr/>
        </p:nvGrpSpPr>
        <p:grpSpPr>
          <a:xfrm>
            <a:off x="4316838" y="2305166"/>
            <a:ext cx="9654324" cy="5795286"/>
            <a:chOff x="0" y="0"/>
            <a:chExt cx="12872432" cy="7727048"/>
          </a:xfrm>
        </p:grpSpPr>
        <p:sp>
          <p:nvSpPr>
            <p:cNvPr id="3" name="TextBox 3"/>
            <p:cNvSpPr txBox="1"/>
            <p:nvPr/>
          </p:nvSpPr>
          <p:spPr>
            <a:xfrm>
              <a:off x="0" y="342900"/>
              <a:ext cx="12872432" cy="3985261"/>
            </a:xfrm>
            <a:prstGeom prst="rect">
              <a:avLst/>
            </a:prstGeom>
          </p:spPr>
          <p:txBody>
            <a:bodyPr lIns="0" tIns="0" rIns="0" bIns="0" rtlCol="0" anchor="t">
              <a:spAutoFit/>
            </a:bodyPr>
            <a:lstStyle/>
            <a:p>
              <a:pPr marL="0" lvl="0" indent="0" algn="ctr">
                <a:lnSpc>
                  <a:spcPts val="10980"/>
                </a:lnSpc>
              </a:pPr>
              <a:r>
                <a:rPr lang="en-US" sz="12200" spc="231">
                  <a:solidFill>
                    <a:srgbClr val="98DDDB"/>
                  </a:solidFill>
                  <a:latin typeface="Barlow Condensed Bold"/>
                </a:rPr>
                <a:t>THANK YOU FOR COMING!</a:t>
              </a:r>
            </a:p>
          </p:txBody>
        </p:sp>
        <p:sp>
          <p:nvSpPr>
            <p:cNvPr id="4" name="TextBox 4"/>
            <p:cNvSpPr txBox="1"/>
            <p:nvPr/>
          </p:nvSpPr>
          <p:spPr>
            <a:xfrm>
              <a:off x="0" y="6301676"/>
              <a:ext cx="12872432" cy="1425371"/>
            </a:xfrm>
            <a:prstGeom prst="rect">
              <a:avLst/>
            </a:prstGeom>
          </p:spPr>
          <p:txBody>
            <a:bodyPr lIns="0" tIns="0" rIns="0" bIns="0" rtlCol="0" anchor="t">
              <a:spAutoFit/>
            </a:bodyPr>
            <a:lstStyle/>
            <a:p>
              <a:pPr marL="0" lvl="0" indent="0" algn="ctr">
                <a:lnSpc>
                  <a:spcPts val="9028"/>
                </a:lnSpc>
                <a:spcBef>
                  <a:spcPct val="0"/>
                </a:spcBef>
              </a:pPr>
              <a:endParaRPr/>
            </a:p>
          </p:txBody>
        </p:sp>
        <p:pic>
          <p:nvPicPr>
            <p:cNvPr id="5" name="Picture 5"/>
            <p:cNvPicPr>
              <a:picLocks noChangeAspect="1"/>
            </p:cNvPicPr>
            <p:nvPr/>
          </p:nvPicPr>
          <p:blipFill>
            <a:blip r:embed="rId2"/>
            <a:srcRect/>
            <a:stretch>
              <a:fillRect/>
            </a:stretch>
          </p:blipFill>
          <p:spPr>
            <a:xfrm>
              <a:off x="4072198" y="4853035"/>
              <a:ext cx="4728036" cy="976572"/>
            </a:xfrm>
            <a:prstGeom prst="rect">
              <a:avLst/>
            </a:prstGeom>
          </p:spPr>
        </p:pic>
      </p:grpSp>
      <p:sp>
        <p:nvSpPr>
          <p:cNvPr id="6" name="Freeform 6"/>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3" name="Group 13"/>
          <p:cNvGrpSpPr/>
          <p:nvPr/>
        </p:nvGrpSpPr>
        <p:grpSpPr>
          <a:xfrm>
            <a:off x="110401" y="-102215"/>
            <a:ext cx="5109220" cy="10240562"/>
            <a:chOff x="0" y="0"/>
            <a:chExt cx="6812294" cy="13654083"/>
          </a:xfrm>
        </p:grpSpPr>
        <p:sp>
          <p:nvSpPr>
            <p:cNvPr id="14" name="Freeform 14"/>
            <p:cNvSpPr/>
            <p:nvPr/>
          </p:nvSpPr>
          <p:spPr>
            <a:xfrm>
              <a:off x="584946" y="99811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0" y="8301067"/>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5642401" y="11635813"/>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6227347" y="0"/>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2701438" y="3995948"/>
              <a:ext cx="584946" cy="543468"/>
            </a:xfrm>
            <a:custGeom>
              <a:avLst/>
              <a:gdLst/>
              <a:ahLst/>
              <a:cxnLst/>
              <a:rect l="l" t="t" r="r" b="b"/>
              <a:pathLst>
                <a:path w="584946" h="543468">
                  <a:moveTo>
                    <a:pt x="0" y="0"/>
                  </a:moveTo>
                  <a:lnTo>
                    <a:pt x="584946" y="0"/>
                  </a:lnTo>
                  <a:lnTo>
                    <a:pt x="584946"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931925" y="13110615"/>
              <a:ext cx="584946" cy="543468"/>
            </a:xfrm>
            <a:custGeom>
              <a:avLst/>
              <a:gdLst/>
              <a:ahLst/>
              <a:cxnLst/>
              <a:rect l="l" t="t" r="r" b="b"/>
              <a:pathLst>
                <a:path w="584946" h="543468">
                  <a:moveTo>
                    <a:pt x="0" y="0"/>
                  </a:moveTo>
                  <a:lnTo>
                    <a:pt x="584947" y="0"/>
                  </a:lnTo>
                  <a:lnTo>
                    <a:pt x="584947" y="543468"/>
                  </a:lnTo>
                  <a:lnTo>
                    <a:pt x="0" y="543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pic>
        <p:nvPicPr>
          <p:cNvPr id="20" name="Picture 20"/>
          <p:cNvPicPr>
            <a:picLocks noChangeAspect="1"/>
          </p:cNvPicPr>
          <p:nvPr/>
        </p:nvPicPr>
        <p:blipFill>
          <a:blip r:embed="rId7"/>
          <a:srcRect/>
          <a:stretch>
            <a:fillRect/>
          </a:stretch>
        </p:blipFill>
        <p:spPr>
          <a:xfrm rot="2081795">
            <a:off x="11767093" y="1661980"/>
            <a:ext cx="1099951" cy="9384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rot="5400000">
            <a:off x="5121941" y="2595334"/>
            <a:ext cx="2302496" cy="2584434"/>
          </a:xfrm>
          <a:custGeom>
            <a:avLst/>
            <a:gdLst/>
            <a:ahLst/>
            <a:cxnLst/>
            <a:rect l="l" t="t" r="r" b="b"/>
            <a:pathLst>
              <a:path w="2302496" h="2584434">
                <a:moveTo>
                  <a:pt x="0" y="0"/>
                </a:moveTo>
                <a:lnTo>
                  <a:pt x="2302496" y="0"/>
                </a:lnTo>
                <a:lnTo>
                  <a:pt x="2302496" y="2584434"/>
                </a:lnTo>
                <a:lnTo>
                  <a:pt x="0" y="2584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rot="5400000">
            <a:off x="10529027" y="2595334"/>
            <a:ext cx="2302496" cy="2584434"/>
          </a:xfrm>
          <a:custGeom>
            <a:avLst/>
            <a:gdLst/>
            <a:ahLst/>
            <a:cxnLst/>
            <a:rect l="l" t="t" r="r" b="b"/>
            <a:pathLst>
              <a:path w="2302496" h="2584434">
                <a:moveTo>
                  <a:pt x="0" y="0"/>
                </a:moveTo>
                <a:lnTo>
                  <a:pt x="2302495" y="0"/>
                </a:lnTo>
                <a:lnTo>
                  <a:pt x="2302495" y="2584434"/>
                </a:lnTo>
                <a:lnTo>
                  <a:pt x="0" y="2584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TextBox 17"/>
          <p:cNvSpPr txBox="1"/>
          <p:nvPr/>
        </p:nvSpPr>
        <p:spPr>
          <a:xfrm>
            <a:off x="4578836" y="3308140"/>
            <a:ext cx="3388706"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TRUE</a:t>
            </a:r>
          </a:p>
        </p:txBody>
      </p:sp>
      <p:sp>
        <p:nvSpPr>
          <p:cNvPr id="18" name="TextBox 18"/>
          <p:cNvSpPr txBox="1"/>
          <p:nvPr/>
        </p:nvSpPr>
        <p:spPr>
          <a:xfrm>
            <a:off x="9651385" y="3308140"/>
            <a:ext cx="4057780"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FALSE</a:t>
            </a:r>
          </a:p>
        </p:txBody>
      </p:sp>
      <p:sp>
        <p:nvSpPr>
          <p:cNvPr id="19" name="TextBox 19"/>
          <p:cNvSpPr txBox="1"/>
          <p:nvPr/>
        </p:nvSpPr>
        <p:spPr>
          <a:xfrm>
            <a:off x="5181346" y="6194382"/>
            <a:ext cx="7925308" cy="1552290"/>
          </a:xfrm>
          <a:prstGeom prst="rect">
            <a:avLst/>
          </a:prstGeom>
        </p:spPr>
        <p:txBody>
          <a:bodyPr lIns="0" tIns="0" rIns="0" bIns="0" rtlCol="0" anchor="t">
            <a:spAutoFit/>
          </a:bodyPr>
          <a:lstStyle/>
          <a:p>
            <a:pPr marL="0" lvl="0" indent="0" algn="ctr">
              <a:lnSpc>
                <a:spcPts val="4197"/>
              </a:lnSpc>
              <a:spcBef>
                <a:spcPct val="0"/>
              </a:spcBef>
            </a:pPr>
            <a:r>
              <a:rPr lang="en-US" sz="2998">
                <a:solidFill>
                  <a:srgbClr val="302326"/>
                </a:solidFill>
                <a:latin typeface="Heebo"/>
              </a:rPr>
              <a:t>‘My child is a girl and online gaming only affects boys, so I don’t need to be concerned about this...’</a:t>
            </a:r>
          </a:p>
        </p:txBody>
      </p:sp>
      <p:sp>
        <p:nvSpPr>
          <p:cNvPr id="20" name="Freeform 20"/>
          <p:cNvSpPr/>
          <p:nvPr/>
        </p:nvSpPr>
        <p:spPr>
          <a:xfrm rot="-4570320">
            <a:off x="7238364" y="3825854"/>
            <a:ext cx="3275009" cy="244137"/>
          </a:xfrm>
          <a:custGeom>
            <a:avLst/>
            <a:gdLst/>
            <a:ahLst/>
            <a:cxnLst/>
            <a:rect l="l" t="t" r="r" b="b"/>
            <a:pathLst>
              <a:path w="3275009" h="244137">
                <a:moveTo>
                  <a:pt x="0" y="0"/>
                </a:moveTo>
                <a:lnTo>
                  <a:pt x="3275009" y="0"/>
                </a:lnTo>
                <a:lnTo>
                  <a:pt x="3275009" y="244137"/>
                </a:lnTo>
                <a:lnTo>
                  <a:pt x="0" y="244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28700" y="1219200"/>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72035" y="1027819"/>
            <a:ext cx="8181477" cy="1504683"/>
          </a:xfrm>
          <a:prstGeom prst="rect">
            <a:avLst/>
          </a:prstGeom>
        </p:spPr>
        <p:txBody>
          <a:bodyPr lIns="0" tIns="0" rIns="0" bIns="0" rtlCol="0" anchor="t">
            <a:spAutoFit/>
          </a:bodyPr>
          <a:lstStyle/>
          <a:p>
            <a:pPr marL="0" lvl="0" indent="0" algn="ctr">
              <a:lnSpc>
                <a:spcPts val="12319"/>
              </a:lnSpc>
              <a:spcBef>
                <a:spcPct val="0"/>
              </a:spcBef>
            </a:pPr>
            <a:r>
              <a:rPr lang="en-US" sz="8799">
                <a:solidFill>
                  <a:srgbClr val="302326"/>
                </a:solidFill>
                <a:latin typeface="Karumbi Bold Italics"/>
              </a:rPr>
              <a:t>Answer:</a:t>
            </a:r>
          </a:p>
        </p:txBody>
      </p:sp>
      <p:sp>
        <p:nvSpPr>
          <p:cNvPr id="4" name="Freeform 4"/>
          <p:cNvSpPr/>
          <p:nvPr/>
        </p:nvSpPr>
        <p:spPr>
          <a:xfrm>
            <a:off x="-66675" y="253250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6391275" y="10153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5459075" y="149151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179983" y="-57150"/>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1427765" y="-5715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2204463" y="3828313"/>
            <a:ext cx="6043540" cy="539115"/>
          </a:xfrm>
          <a:prstGeom prst="rect">
            <a:avLst/>
          </a:prstGeom>
        </p:spPr>
        <p:txBody>
          <a:bodyPr lIns="0" tIns="0" rIns="0" bIns="0" rtlCol="0" anchor="t">
            <a:spAutoFit/>
          </a:bodyPr>
          <a:lstStyle/>
          <a:p>
            <a:pPr marL="0" lvl="0" indent="0" algn="l">
              <a:lnSpc>
                <a:spcPts val="3959"/>
              </a:lnSpc>
              <a:spcBef>
                <a:spcPct val="0"/>
              </a:spcBef>
            </a:pPr>
            <a:r>
              <a:rPr lang="en-US" sz="4399" spc="-109">
                <a:solidFill>
                  <a:srgbClr val="302326"/>
                </a:solidFill>
                <a:latin typeface="Karumbi Bold Italics"/>
              </a:rPr>
              <a:t>FALSE</a:t>
            </a:r>
          </a:p>
        </p:txBody>
      </p:sp>
      <p:sp>
        <p:nvSpPr>
          <p:cNvPr id="10" name="TextBox 10"/>
          <p:cNvSpPr txBox="1"/>
          <p:nvPr/>
        </p:nvSpPr>
        <p:spPr>
          <a:xfrm>
            <a:off x="2204463" y="4763599"/>
            <a:ext cx="5612180" cy="3660278"/>
          </a:xfrm>
          <a:prstGeom prst="rect">
            <a:avLst/>
          </a:prstGeom>
        </p:spPr>
        <p:txBody>
          <a:bodyPr lIns="0" tIns="0" rIns="0" bIns="0" rtlCol="0" anchor="t">
            <a:spAutoFit/>
          </a:bodyPr>
          <a:lstStyle/>
          <a:p>
            <a:pPr marL="0" lvl="0" indent="0" algn="l">
              <a:lnSpc>
                <a:spcPts val="3239"/>
              </a:lnSpc>
              <a:spcBef>
                <a:spcPct val="0"/>
              </a:spcBef>
            </a:pPr>
            <a:r>
              <a:rPr lang="en-US" sz="3599" spc="-89">
                <a:solidFill>
                  <a:srgbClr val="302326"/>
                </a:solidFill>
                <a:latin typeface="Karumbi Bold Italics"/>
              </a:rPr>
              <a:t>RECENT STUDIES HAVE FOUND THAT GAMERS TEND TO BE APPROXIMATELY 50-50 MALE VS. FEMALE (THERE ARE ALSO MANY NON-BINARY GAMERS) AND SOME STUDIES SUGGEST ROUGHLY 52% OF GAMERS ARE WOMEN AND GIRLS. THIS IS DUE IN PART TO MANY MORE PEOPLE STARTING TO PLAY ONLINE GAMES DURING THE PANDEMIC.</a:t>
            </a:r>
          </a:p>
        </p:txBody>
      </p:sp>
      <p:sp>
        <p:nvSpPr>
          <p:cNvPr id="11" name="Freeform 11"/>
          <p:cNvSpPr/>
          <p:nvPr/>
        </p:nvSpPr>
        <p:spPr>
          <a:xfrm>
            <a:off x="8402413" y="2736303"/>
            <a:ext cx="8430558" cy="6670679"/>
          </a:xfrm>
          <a:custGeom>
            <a:avLst/>
            <a:gdLst/>
            <a:ahLst/>
            <a:cxnLst/>
            <a:rect l="l" t="t" r="r" b="b"/>
            <a:pathLst>
              <a:path w="8430558" h="6670679">
                <a:moveTo>
                  <a:pt x="0" y="0"/>
                </a:moveTo>
                <a:lnTo>
                  <a:pt x="8430559" y="0"/>
                </a:lnTo>
                <a:lnTo>
                  <a:pt x="8430559" y="6670679"/>
                </a:lnTo>
                <a:lnTo>
                  <a:pt x="0" y="66706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5574163" y="1314450"/>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885138" y="1143000"/>
            <a:ext cx="6574874" cy="1386149"/>
          </a:xfrm>
          <a:prstGeom prst="rect">
            <a:avLst/>
          </a:prstGeom>
        </p:spPr>
        <p:txBody>
          <a:bodyPr lIns="0" tIns="0" rIns="0" bIns="0" rtlCol="0" anchor="t">
            <a:spAutoFit/>
          </a:bodyPr>
          <a:lstStyle/>
          <a:p>
            <a:pPr marL="0" lvl="0" indent="0" algn="ctr">
              <a:lnSpc>
                <a:spcPts val="12319"/>
              </a:lnSpc>
              <a:spcBef>
                <a:spcPct val="0"/>
              </a:spcBef>
            </a:pPr>
            <a:r>
              <a:rPr lang="en-US" sz="6000" dirty="0">
                <a:solidFill>
                  <a:srgbClr val="302326"/>
                </a:solidFill>
                <a:latin typeface="Karumbi Bold Italics"/>
              </a:rPr>
              <a:t>But...did you know?</a:t>
            </a:r>
          </a:p>
        </p:txBody>
      </p:sp>
      <p:sp>
        <p:nvSpPr>
          <p:cNvPr id="4" name="Freeform 4"/>
          <p:cNvSpPr/>
          <p:nvPr/>
        </p:nvSpPr>
        <p:spPr>
          <a:xfrm>
            <a:off x="589990" y="1921100"/>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9529997" y="103444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3219741" y="-10221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p:nvPr/>
        </p:nvGrpSpPr>
        <p:grpSpPr>
          <a:xfrm>
            <a:off x="5351505" y="3021205"/>
            <a:ext cx="3821070" cy="4117375"/>
            <a:chOff x="0" y="0"/>
            <a:chExt cx="5094760" cy="5489833"/>
          </a:xfrm>
        </p:grpSpPr>
        <p:sp>
          <p:nvSpPr>
            <p:cNvPr id="10" name="Freeform 10"/>
            <p:cNvSpPr/>
            <p:nvPr/>
          </p:nvSpPr>
          <p:spPr>
            <a:xfrm rot="5400000">
              <a:off x="1581973" y="1661297"/>
              <a:ext cx="1930814" cy="2167240"/>
            </a:xfrm>
            <a:custGeom>
              <a:avLst/>
              <a:gdLst/>
              <a:ahLst/>
              <a:cxnLst/>
              <a:rect l="l" t="t" r="r" b="b"/>
              <a:pathLst>
                <a:path w="1930814" h="2167240">
                  <a:moveTo>
                    <a:pt x="0" y="0"/>
                  </a:moveTo>
                  <a:lnTo>
                    <a:pt x="1930814" y="0"/>
                  </a:lnTo>
                  <a:lnTo>
                    <a:pt x="1930814" y="2167239"/>
                  </a:lnTo>
                  <a:lnTo>
                    <a:pt x="0" y="2167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0" y="266700"/>
              <a:ext cx="5094760" cy="5223133"/>
            </a:xfrm>
            <a:prstGeom prst="rect">
              <a:avLst/>
            </a:prstGeom>
          </p:spPr>
          <p:txBody>
            <a:bodyPr lIns="0" tIns="0" rIns="0" bIns="0" rtlCol="0" anchor="t">
              <a:spAutoFit/>
            </a:bodyPr>
            <a:lstStyle/>
            <a:p>
              <a:pPr marL="0" lvl="0" indent="0" algn="ctr">
                <a:lnSpc>
                  <a:spcPts val="4992"/>
                </a:lnSpc>
                <a:spcBef>
                  <a:spcPct val="0"/>
                </a:spcBef>
              </a:pPr>
              <a:r>
                <a:rPr lang="en-US" sz="4400" dirty="0">
                  <a:solidFill>
                    <a:srgbClr val="302326"/>
                  </a:solidFill>
                  <a:latin typeface="Karumbi Bold Italics"/>
                </a:rPr>
                <a:t>Female gamers report very high levels of misogyny directed towards them</a:t>
              </a:r>
            </a:p>
          </p:txBody>
        </p:sp>
      </p:grpSp>
      <p:grpSp>
        <p:nvGrpSpPr>
          <p:cNvPr id="12" name="Group 12"/>
          <p:cNvGrpSpPr/>
          <p:nvPr/>
        </p:nvGrpSpPr>
        <p:grpSpPr>
          <a:xfrm>
            <a:off x="809345" y="4135893"/>
            <a:ext cx="3821070" cy="6005375"/>
            <a:chOff x="0" y="0"/>
            <a:chExt cx="5094760" cy="8007166"/>
          </a:xfrm>
        </p:grpSpPr>
        <p:sp>
          <p:nvSpPr>
            <p:cNvPr id="13" name="Freeform 13"/>
            <p:cNvSpPr/>
            <p:nvPr/>
          </p:nvSpPr>
          <p:spPr>
            <a:xfrm rot="5400000">
              <a:off x="1581973" y="2919963"/>
              <a:ext cx="1930814" cy="2167240"/>
            </a:xfrm>
            <a:custGeom>
              <a:avLst/>
              <a:gdLst/>
              <a:ahLst/>
              <a:cxnLst/>
              <a:rect l="l" t="t" r="r" b="b"/>
              <a:pathLst>
                <a:path w="1930814" h="2167240">
                  <a:moveTo>
                    <a:pt x="0" y="0"/>
                  </a:moveTo>
                  <a:lnTo>
                    <a:pt x="1930814" y="0"/>
                  </a:lnTo>
                  <a:lnTo>
                    <a:pt x="1930814" y="2167240"/>
                  </a:lnTo>
                  <a:lnTo>
                    <a:pt x="0" y="2167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TextBox 14"/>
            <p:cNvSpPr txBox="1"/>
            <p:nvPr/>
          </p:nvSpPr>
          <p:spPr>
            <a:xfrm>
              <a:off x="0" y="266700"/>
              <a:ext cx="5094760" cy="7740466"/>
            </a:xfrm>
            <a:prstGeom prst="rect">
              <a:avLst/>
            </a:prstGeom>
          </p:spPr>
          <p:txBody>
            <a:bodyPr lIns="0" tIns="0" rIns="0" bIns="0" rtlCol="0" anchor="t">
              <a:spAutoFit/>
            </a:bodyPr>
            <a:lstStyle/>
            <a:p>
              <a:pPr algn="ctr">
                <a:lnSpc>
                  <a:spcPts val="4992"/>
                </a:lnSpc>
              </a:pPr>
              <a:r>
                <a:rPr lang="en-US" sz="4000" dirty="0">
                  <a:solidFill>
                    <a:srgbClr val="302326"/>
                  </a:solidFill>
                  <a:latin typeface="Karumbi Bold Italics"/>
                </a:rPr>
                <a:t>59% of women mask their gender, while 55% use either non-gendered or male gendered identities when playing online.</a:t>
              </a:r>
            </a:p>
            <a:p>
              <a:pPr marL="0" lvl="0" indent="0" algn="ctr">
                <a:lnSpc>
                  <a:spcPts val="4992"/>
                </a:lnSpc>
              </a:pPr>
              <a:endParaRPr lang="en-US" sz="6400" dirty="0">
                <a:solidFill>
                  <a:srgbClr val="302326"/>
                </a:solidFill>
                <a:latin typeface="Karumbi Bold Italics"/>
              </a:endParaRPr>
            </a:p>
          </p:txBody>
        </p:sp>
      </p:grpSp>
      <p:grpSp>
        <p:nvGrpSpPr>
          <p:cNvPr id="15" name="Group 15"/>
          <p:cNvGrpSpPr/>
          <p:nvPr/>
        </p:nvGrpSpPr>
        <p:grpSpPr>
          <a:xfrm>
            <a:off x="13876940" y="1981066"/>
            <a:ext cx="3821070" cy="3488042"/>
            <a:chOff x="0" y="0"/>
            <a:chExt cx="5094760" cy="4650722"/>
          </a:xfrm>
        </p:grpSpPr>
        <p:sp>
          <p:nvSpPr>
            <p:cNvPr id="16" name="Freeform 16"/>
            <p:cNvSpPr/>
            <p:nvPr/>
          </p:nvSpPr>
          <p:spPr>
            <a:xfrm rot="5400000">
              <a:off x="1581973" y="1241741"/>
              <a:ext cx="1930814" cy="2167240"/>
            </a:xfrm>
            <a:custGeom>
              <a:avLst/>
              <a:gdLst/>
              <a:ahLst/>
              <a:cxnLst/>
              <a:rect l="l" t="t" r="r" b="b"/>
              <a:pathLst>
                <a:path w="1930814" h="2167240">
                  <a:moveTo>
                    <a:pt x="0" y="0"/>
                  </a:moveTo>
                  <a:lnTo>
                    <a:pt x="1930814" y="0"/>
                  </a:lnTo>
                  <a:lnTo>
                    <a:pt x="1930814" y="2167240"/>
                  </a:lnTo>
                  <a:lnTo>
                    <a:pt x="0" y="2167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7" name="TextBox 17"/>
            <p:cNvSpPr txBox="1"/>
            <p:nvPr/>
          </p:nvSpPr>
          <p:spPr>
            <a:xfrm>
              <a:off x="0" y="266700"/>
              <a:ext cx="5094760" cy="4384022"/>
            </a:xfrm>
            <a:prstGeom prst="rect">
              <a:avLst/>
            </a:prstGeom>
          </p:spPr>
          <p:txBody>
            <a:bodyPr lIns="0" tIns="0" rIns="0" bIns="0" rtlCol="0" anchor="t">
              <a:spAutoFit/>
            </a:bodyPr>
            <a:lstStyle/>
            <a:p>
              <a:pPr marL="0" lvl="0" indent="0" algn="ctr">
                <a:lnSpc>
                  <a:spcPts val="4992"/>
                </a:lnSpc>
                <a:spcBef>
                  <a:spcPct val="0"/>
                </a:spcBef>
              </a:pPr>
              <a:r>
                <a:rPr lang="en-US" sz="4400" dirty="0">
                  <a:solidFill>
                    <a:srgbClr val="302326"/>
                  </a:solidFill>
                  <a:latin typeface="Karumbi Bold Italics"/>
                </a:rPr>
                <a:t>Many female gamers report receiving rape threats from male gamers</a:t>
              </a:r>
            </a:p>
          </p:txBody>
        </p:sp>
      </p:grpSp>
      <p:sp>
        <p:nvSpPr>
          <p:cNvPr id="18" name="TextBox 18"/>
          <p:cNvSpPr txBox="1"/>
          <p:nvPr/>
        </p:nvSpPr>
        <p:spPr>
          <a:xfrm>
            <a:off x="7262040" y="7181709"/>
            <a:ext cx="3821070" cy="704009"/>
          </a:xfrm>
          <a:prstGeom prst="rect">
            <a:avLst/>
          </a:prstGeom>
        </p:spPr>
        <p:txBody>
          <a:bodyPr lIns="0" tIns="0" rIns="0" bIns="0" rtlCol="0" anchor="t">
            <a:spAutoFit/>
          </a:bodyPr>
          <a:lstStyle/>
          <a:p>
            <a:pPr marL="0" lvl="0" indent="0" algn="ctr">
              <a:lnSpc>
                <a:spcPts val="4992"/>
              </a:lnSpc>
              <a:spcBef>
                <a:spcPct val="0"/>
              </a:spcBef>
            </a:pPr>
            <a:endParaRPr/>
          </a:p>
        </p:txBody>
      </p:sp>
      <p:grpSp>
        <p:nvGrpSpPr>
          <p:cNvPr id="19" name="Group 19"/>
          <p:cNvGrpSpPr/>
          <p:nvPr/>
        </p:nvGrpSpPr>
        <p:grpSpPr>
          <a:xfrm>
            <a:off x="10055870" y="4910958"/>
            <a:ext cx="3821070" cy="5376042"/>
            <a:chOff x="0" y="0"/>
            <a:chExt cx="5094760" cy="7168055"/>
          </a:xfrm>
        </p:grpSpPr>
        <p:sp>
          <p:nvSpPr>
            <p:cNvPr id="20" name="Freeform 20"/>
            <p:cNvSpPr/>
            <p:nvPr/>
          </p:nvSpPr>
          <p:spPr>
            <a:xfrm rot="5400000">
              <a:off x="1581973" y="2500408"/>
              <a:ext cx="1930814" cy="2167240"/>
            </a:xfrm>
            <a:custGeom>
              <a:avLst/>
              <a:gdLst/>
              <a:ahLst/>
              <a:cxnLst/>
              <a:rect l="l" t="t" r="r" b="b"/>
              <a:pathLst>
                <a:path w="1930814" h="2167240">
                  <a:moveTo>
                    <a:pt x="0" y="0"/>
                  </a:moveTo>
                  <a:lnTo>
                    <a:pt x="1930814" y="0"/>
                  </a:lnTo>
                  <a:lnTo>
                    <a:pt x="1930814" y="2167240"/>
                  </a:lnTo>
                  <a:lnTo>
                    <a:pt x="0" y="21672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1" name="TextBox 21"/>
            <p:cNvSpPr txBox="1"/>
            <p:nvPr/>
          </p:nvSpPr>
          <p:spPr>
            <a:xfrm>
              <a:off x="0" y="266700"/>
              <a:ext cx="5094760" cy="6901355"/>
            </a:xfrm>
            <a:prstGeom prst="rect">
              <a:avLst/>
            </a:prstGeom>
          </p:spPr>
          <p:txBody>
            <a:bodyPr lIns="0" tIns="0" rIns="0" bIns="0" rtlCol="0" anchor="t">
              <a:spAutoFit/>
            </a:bodyPr>
            <a:lstStyle/>
            <a:p>
              <a:pPr marL="0" lvl="0" indent="0" algn="ctr">
                <a:lnSpc>
                  <a:spcPts val="4992"/>
                </a:lnSpc>
                <a:spcBef>
                  <a:spcPct val="0"/>
                </a:spcBef>
              </a:pPr>
              <a:r>
                <a:rPr lang="en-US" sz="4400" dirty="0">
                  <a:solidFill>
                    <a:srgbClr val="302326"/>
                  </a:solidFill>
                  <a:latin typeface="Karumbi Bold Italics"/>
                </a:rPr>
                <a:t>Research has found that the more successful the female gamer is, the more misogyny she will experience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rot="5400000">
            <a:off x="5121941" y="2595334"/>
            <a:ext cx="2302496" cy="2584434"/>
          </a:xfrm>
          <a:custGeom>
            <a:avLst/>
            <a:gdLst/>
            <a:ahLst/>
            <a:cxnLst/>
            <a:rect l="l" t="t" r="r" b="b"/>
            <a:pathLst>
              <a:path w="2302496" h="2584434">
                <a:moveTo>
                  <a:pt x="0" y="0"/>
                </a:moveTo>
                <a:lnTo>
                  <a:pt x="2302496" y="0"/>
                </a:lnTo>
                <a:lnTo>
                  <a:pt x="2302496" y="2584434"/>
                </a:lnTo>
                <a:lnTo>
                  <a:pt x="0" y="2584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rot="5400000">
            <a:off x="10529027" y="2595334"/>
            <a:ext cx="2302496" cy="2584434"/>
          </a:xfrm>
          <a:custGeom>
            <a:avLst/>
            <a:gdLst/>
            <a:ahLst/>
            <a:cxnLst/>
            <a:rect l="l" t="t" r="r" b="b"/>
            <a:pathLst>
              <a:path w="2302496" h="2584434">
                <a:moveTo>
                  <a:pt x="0" y="0"/>
                </a:moveTo>
                <a:lnTo>
                  <a:pt x="2302495" y="0"/>
                </a:lnTo>
                <a:lnTo>
                  <a:pt x="2302495" y="2584434"/>
                </a:lnTo>
                <a:lnTo>
                  <a:pt x="0" y="2584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TextBox 17"/>
          <p:cNvSpPr txBox="1"/>
          <p:nvPr/>
        </p:nvSpPr>
        <p:spPr>
          <a:xfrm>
            <a:off x="4578836" y="3308140"/>
            <a:ext cx="3388706"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MORE </a:t>
            </a:r>
          </a:p>
        </p:txBody>
      </p:sp>
      <p:sp>
        <p:nvSpPr>
          <p:cNvPr id="18" name="TextBox 18"/>
          <p:cNvSpPr txBox="1"/>
          <p:nvPr/>
        </p:nvSpPr>
        <p:spPr>
          <a:xfrm>
            <a:off x="9651385" y="3308140"/>
            <a:ext cx="4057780"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LESS</a:t>
            </a:r>
          </a:p>
        </p:txBody>
      </p:sp>
      <p:sp>
        <p:nvSpPr>
          <p:cNvPr id="19" name="TextBox 19"/>
          <p:cNvSpPr txBox="1"/>
          <p:nvPr/>
        </p:nvSpPr>
        <p:spPr>
          <a:xfrm>
            <a:off x="2136480" y="6194382"/>
            <a:ext cx="13811582" cy="3123584"/>
          </a:xfrm>
          <a:prstGeom prst="rect">
            <a:avLst/>
          </a:prstGeom>
        </p:spPr>
        <p:txBody>
          <a:bodyPr lIns="0" tIns="0" rIns="0" bIns="0" rtlCol="0" anchor="t">
            <a:spAutoFit/>
          </a:bodyPr>
          <a:lstStyle/>
          <a:p>
            <a:pPr algn="ctr">
              <a:lnSpc>
                <a:spcPts val="4197"/>
              </a:lnSpc>
            </a:pPr>
            <a:r>
              <a:rPr lang="en-US" sz="2998">
                <a:solidFill>
                  <a:srgbClr val="302326"/>
                </a:solidFill>
                <a:latin typeface="Heebo"/>
              </a:rPr>
              <a:t>2021 Research from UCL found that there is a link between boys who regularly play video games at age 11 and the development of depressive symptoms.</a:t>
            </a:r>
          </a:p>
          <a:p>
            <a:pPr algn="ctr">
              <a:lnSpc>
                <a:spcPts val="4197"/>
              </a:lnSpc>
            </a:pPr>
            <a:r>
              <a:rPr lang="en-US" sz="2998">
                <a:solidFill>
                  <a:srgbClr val="302326"/>
                </a:solidFill>
                <a:latin typeface="Heebo"/>
              </a:rPr>
              <a:t> </a:t>
            </a:r>
          </a:p>
          <a:p>
            <a:pPr algn="ctr">
              <a:lnSpc>
                <a:spcPts val="4197"/>
              </a:lnSpc>
            </a:pPr>
            <a:r>
              <a:rPr lang="en-US" sz="2998">
                <a:solidFill>
                  <a:srgbClr val="302326"/>
                </a:solidFill>
                <a:latin typeface="Heebo"/>
              </a:rPr>
              <a:t>Do we think the research found that the boys were MORE likely or LESS likely to develop symptoms of depression?</a:t>
            </a:r>
          </a:p>
          <a:p>
            <a:pPr marL="0" lvl="0" indent="0" algn="ctr">
              <a:lnSpc>
                <a:spcPts val="4197"/>
              </a:lnSpc>
              <a:spcBef>
                <a:spcPct val="0"/>
              </a:spcBef>
            </a:pPr>
            <a:endParaRPr lang="en-US" sz="2998">
              <a:solidFill>
                <a:srgbClr val="302326"/>
              </a:solidFill>
              <a:latin typeface="Heebo"/>
            </a:endParaRPr>
          </a:p>
        </p:txBody>
      </p:sp>
      <p:sp>
        <p:nvSpPr>
          <p:cNvPr id="20" name="Freeform 20"/>
          <p:cNvSpPr/>
          <p:nvPr/>
        </p:nvSpPr>
        <p:spPr>
          <a:xfrm rot="-4570320">
            <a:off x="7238364" y="3825854"/>
            <a:ext cx="3275009" cy="244137"/>
          </a:xfrm>
          <a:custGeom>
            <a:avLst/>
            <a:gdLst/>
            <a:ahLst/>
            <a:cxnLst/>
            <a:rect l="l" t="t" r="r" b="b"/>
            <a:pathLst>
              <a:path w="3275009" h="244137">
                <a:moveTo>
                  <a:pt x="0" y="0"/>
                </a:moveTo>
                <a:lnTo>
                  <a:pt x="3275009" y="0"/>
                </a:lnTo>
                <a:lnTo>
                  <a:pt x="3275009" y="244137"/>
                </a:lnTo>
                <a:lnTo>
                  <a:pt x="0" y="244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5574163" y="1314450"/>
            <a:ext cx="7139674" cy="1392236"/>
          </a:xfrm>
          <a:custGeom>
            <a:avLst/>
            <a:gdLst/>
            <a:ahLst/>
            <a:cxnLst/>
            <a:rect l="l" t="t" r="r" b="b"/>
            <a:pathLst>
              <a:path w="7139674" h="1392236">
                <a:moveTo>
                  <a:pt x="0" y="0"/>
                </a:moveTo>
                <a:lnTo>
                  <a:pt x="7139674" y="0"/>
                </a:lnTo>
                <a:lnTo>
                  <a:pt x="7139674" y="1392236"/>
                </a:lnTo>
                <a:lnTo>
                  <a:pt x="0" y="1392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885138" y="1143000"/>
            <a:ext cx="8440462" cy="1504683"/>
          </a:xfrm>
          <a:prstGeom prst="rect">
            <a:avLst/>
          </a:prstGeom>
        </p:spPr>
        <p:txBody>
          <a:bodyPr wrap="square" lIns="0" tIns="0" rIns="0" bIns="0" rtlCol="0" anchor="t">
            <a:spAutoFit/>
          </a:bodyPr>
          <a:lstStyle/>
          <a:p>
            <a:pPr marL="0" lvl="0" indent="0" algn="ctr">
              <a:lnSpc>
                <a:spcPts val="12319"/>
              </a:lnSpc>
              <a:spcBef>
                <a:spcPct val="0"/>
              </a:spcBef>
            </a:pPr>
            <a:r>
              <a:rPr lang="en-US" sz="8799" dirty="0">
                <a:solidFill>
                  <a:srgbClr val="302326"/>
                </a:solidFill>
                <a:latin typeface="Karumbi Bold Italics"/>
              </a:rPr>
              <a:t>Did you know?</a:t>
            </a:r>
          </a:p>
        </p:txBody>
      </p:sp>
      <p:sp>
        <p:nvSpPr>
          <p:cNvPr id="4" name="Freeform 4"/>
          <p:cNvSpPr/>
          <p:nvPr/>
        </p:nvSpPr>
        <p:spPr>
          <a:xfrm>
            <a:off x="589990" y="1921100"/>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9529997" y="103444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3219741" y="-10221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p:nvPr/>
        </p:nvGrpSpPr>
        <p:grpSpPr>
          <a:xfrm>
            <a:off x="6435386" y="3282988"/>
            <a:ext cx="3821070" cy="4117375"/>
            <a:chOff x="0" y="0"/>
            <a:chExt cx="5094760" cy="5489833"/>
          </a:xfrm>
        </p:grpSpPr>
        <p:sp>
          <p:nvSpPr>
            <p:cNvPr id="10" name="Freeform 10"/>
            <p:cNvSpPr/>
            <p:nvPr/>
          </p:nvSpPr>
          <p:spPr>
            <a:xfrm rot="5400000">
              <a:off x="1581973" y="1661297"/>
              <a:ext cx="1930814" cy="2167240"/>
            </a:xfrm>
            <a:custGeom>
              <a:avLst/>
              <a:gdLst/>
              <a:ahLst/>
              <a:cxnLst/>
              <a:rect l="l" t="t" r="r" b="b"/>
              <a:pathLst>
                <a:path w="1930814" h="2167240">
                  <a:moveTo>
                    <a:pt x="0" y="0"/>
                  </a:moveTo>
                  <a:lnTo>
                    <a:pt x="1930814" y="0"/>
                  </a:lnTo>
                  <a:lnTo>
                    <a:pt x="1930814" y="2167239"/>
                  </a:lnTo>
                  <a:lnTo>
                    <a:pt x="0" y="2167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0" y="266700"/>
              <a:ext cx="5094760" cy="5223133"/>
            </a:xfrm>
            <a:prstGeom prst="rect">
              <a:avLst/>
            </a:prstGeom>
          </p:spPr>
          <p:txBody>
            <a:bodyPr lIns="0" tIns="0" rIns="0" bIns="0" rtlCol="0" anchor="t">
              <a:spAutoFit/>
            </a:bodyPr>
            <a:lstStyle/>
            <a:p>
              <a:pPr marL="0" lvl="0" indent="0" algn="ctr">
                <a:lnSpc>
                  <a:spcPts val="4992"/>
                </a:lnSpc>
                <a:spcBef>
                  <a:spcPct val="0"/>
                </a:spcBef>
              </a:pPr>
              <a:r>
                <a:rPr lang="en-US" sz="4400" dirty="0">
                  <a:solidFill>
                    <a:srgbClr val="302326"/>
                  </a:solidFill>
                  <a:latin typeface="Karumbi Bold Italics"/>
                </a:rPr>
                <a:t>- This suggests the solution is NOT to avoid going online but to develop healthy habits.</a:t>
              </a:r>
            </a:p>
          </p:txBody>
        </p:sp>
      </p:grpSp>
      <p:grpSp>
        <p:nvGrpSpPr>
          <p:cNvPr id="12" name="Group 12"/>
          <p:cNvGrpSpPr/>
          <p:nvPr/>
        </p:nvGrpSpPr>
        <p:grpSpPr>
          <a:xfrm>
            <a:off x="809345" y="3191893"/>
            <a:ext cx="3821070" cy="7893374"/>
            <a:chOff x="0" y="0"/>
            <a:chExt cx="5094760" cy="10524499"/>
          </a:xfrm>
        </p:grpSpPr>
        <p:sp>
          <p:nvSpPr>
            <p:cNvPr id="13" name="Freeform 13"/>
            <p:cNvSpPr/>
            <p:nvPr/>
          </p:nvSpPr>
          <p:spPr>
            <a:xfrm rot="5400000">
              <a:off x="1581973" y="4178629"/>
              <a:ext cx="1930814" cy="2167240"/>
            </a:xfrm>
            <a:custGeom>
              <a:avLst/>
              <a:gdLst/>
              <a:ahLst/>
              <a:cxnLst/>
              <a:rect l="l" t="t" r="r" b="b"/>
              <a:pathLst>
                <a:path w="1930814" h="2167240">
                  <a:moveTo>
                    <a:pt x="0" y="0"/>
                  </a:moveTo>
                  <a:lnTo>
                    <a:pt x="1930814" y="0"/>
                  </a:lnTo>
                  <a:lnTo>
                    <a:pt x="1930814" y="2167240"/>
                  </a:lnTo>
                  <a:lnTo>
                    <a:pt x="0" y="2167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TextBox 14"/>
            <p:cNvSpPr txBox="1"/>
            <p:nvPr/>
          </p:nvSpPr>
          <p:spPr>
            <a:xfrm>
              <a:off x="0" y="266700"/>
              <a:ext cx="5094760" cy="10257799"/>
            </a:xfrm>
            <a:prstGeom prst="rect">
              <a:avLst/>
            </a:prstGeom>
          </p:spPr>
          <p:txBody>
            <a:bodyPr lIns="0" tIns="0" rIns="0" bIns="0" rtlCol="0" anchor="t">
              <a:spAutoFit/>
            </a:bodyPr>
            <a:lstStyle/>
            <a:p>
              <a:pPr algn="ctr">
                <a:lnSpc>
                  <a:spcPts val="4992"/>
                </a:lnSpc>
              </a:pPr>
              <a:r>
                <a:rPr lang="en-US" sz="4400" dirty="0">
                  <a:solidFill>
                    <a:srgbClr val="302326"/>
                  </a:solidFill>
                  <a:latin typeface="Karumbi Bold Italics"/>
                </a:rPr>
                <a:t>…the answer is LESS likely! The research found that those playing regularly at 11 were less likely to develop symptoms 3 years later.</a:t>
              </a:r>
            </a:p>
            <a:p>
              <a:pPr algn="ctr">
                <a:lnSpc>
                  <a:spcPts val="4992"/>
                </a:lnSpc>
              </a:pPr>
              <a:endParaRPr lang="en-US" sz="6400" dirty="0">
                <a:solidFill>
                  <a:srgbClr val="302326"/>
                </a:solidFill>
                <a:latin typeface="Karumbi Bold Italics"/>
              </a:endParaRPr>
            </a:p>
            <a:p>
              <a:pPr algn="ctr">
                <a:lnSpc>
                  <a:spcPts val="4992"/>
                </a:lnSpc>
              </a:pPr>
              <a:endParaRPr lang="en-US" sz="6400" dirty="0">
                <a:solidFill>
                  <a:srgbClr val="302326"/>
                </a:solidFill>
                <a:latin typeface="Karumbi Bold Italics"/>
              </a:endParaRPr>
            </a:p>
            <a:p>
              <a:pPr marL="0" lvl="0" indent="0" algn="ctr">
                <a:lnSpc>
                  <a:spcPts val="4992"/>
                </a:lnSpc>
              </a:pPr>
              <a:endParaRPr lang="en-US" sz="6400" dirty="0">
                <a:solidFill>
                  <a:srgbClr val="302326"/>
                </a:solidFill>
                <a:latin typeface="Karumbi Bold Italics"/>
              </a:endParaRPr>
            </a:p>
          </p:txBody>
        </p:sp>
      </p:grpSp>
      <p:grpSp>
        <p:nvGrpSpPr>
          <p:cNvPr id="15" name="Group 15"/>
          <p:cNvGrpSpPr/>
          <p:nvPr/>
        </p:nvGrpSpPr>
        <p:grpSpPr>
          <a:xfrm>
            <a:off x="13876940" y="2954259"/>
            <a:ext cx="3821070" cy="1923604"/>
            <a:chOff x="0" y="266700"/>
            <a:chExt cx="5094760" cy="2564806"/>
          </a:xfrm>
        </p:grpSpPr>
        <p:sp>
          <p:nvSpPr>
            <p:cNvPr id="16" name="Freeform 16"/>
            <p:cNvSpPr/>
            <p:nvPr/>
          </p:nvSpPr>
          <p:spPr>
            <a:xfrm rot="5400000">
              <a:off x="1581973" y="402630"/>
              <a:ext cx="1930814" cy="2167240"/>
            </a:xfrm>
            <a:custGeom>
              <a:avLst/>
              <a:gdLst/>
              <a:ahLst/>
              <a:cxnLst/>
              <a:rect l="l" t="t" r="r" b="b"/>
              <a:pathLst>
                <a:path w="1930814" h="2167240">
                  <a:moveTo>
                    <a:pt x="0" y="0"/>
                  </a:moveTo>
                  <a:lnTo>
                    <a:pt x="1930814" y="0"/>
                  </a:lnTo>
                  <a:lnTo>
                    <a:pt x="1930814" y="2167240"/>
                  </a:lnTo>
                  <a:lnTo>
                    <a:pt x="0" y="2167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7" name="TextBox 17"/>
            <p:cNvSpPr txBox="1"/>
            <p:nvPr/>
          </p:nvSpPr>
          <p:spPr>
            <a:xfrm>
              <a:off x="0" y="266700"/>
              <a:ext cx="5094760" cy="2564806"/>
            </a:xfrm>
            <a:prstGeom prst="rect">
              <a:avLst/>
            </a:prstGeom>
          </p:spPr>
          <p:txBody>
            <a:bodyPr lIns="0" tIns="0" rIns="0" bIns="0" rtlCol="0" anchor="t">
              <a:spAutoFit/>
            </a:bodyPr>
            <a:lstStyle/>
            <a:p>
              <a:pPr marL="0" lvl="0" indent="0" algn="ctr">
                <a:lnSpc>
                  <a:spcPts val="4992"/>
                </a:lnSpc>
                <a:spcBef>
                  <a:spcPct val="0"/>
                </a:spcBef>
              </a:pPr>
              <a:r>
                <a:rPr lang="en-US" sz="4400" dirty="0">
                  <a:solidFill>
                    <a:srgbClr val="302326"/>
                  </a:solidFill>
                  <a:latin typeface="Karumbi Bold Italics"/>
                </a:rPr>
                <a:t>What do you think they might be?</a:t>
              </a:r>
            </a:p>
          </p:txBody>
        </p:sp>
      </p:grpSp>
      <p:sp>
        <p:nvSpPr>
          <p:cNvPr id="18" name="TextBox 18"/>
          <p:cNvSpPr txBox="1"/>
          <p:nvPr/>
        </p:nvSpPr>
        <p:spPr>
          <a:xfrm>
            <a:off x="7262040" y="7181709"/>
            <a:ext cx="3821070" cy="704009"/>
          </a:xfrm>
          <a:prstGeom prst="rect">
            <a:avLst/>
          </a:prstGeom>
        </p:spPr>
        <p:txBody>
          <a:bodyPr lIns="0" tIns="0" rIns="0" bIns="0" rtlCol="0" anchor="t">
            <a:spAutoFit/>
          </a:bodyPr>
          <a:lstStyle/>
          <a:p>
            <a:pPr marL="0" lvl="0" indent="0" algn="ctr">
              <a:lnSpc>
                <a:spcPts val="4992"/>
              </a:lnSpc>
              <a:spcBef>
                <a:spcPct val="0"/>
              </a:spcBef>
            </a:pPr>
            <a:endParaRPr/>
          </a:p>
        </p:txBody>
      </p:sp>
      <p:grpSp>
        <p:nvGrpSpPr>
          <p:cNvPr id="19" name="Group 19"/>
          <p:cNvGrpSpPr/>
          <p:nvPr/>
        </p:nvGrpSpPr>
        <p:grpSpPr>
          <a:xfrm>
            <a:off x="11310876" y="5793235"/>
            <a:ext cx="3821070" cy="4117375"/>
            <a:chOff x="0" y="0"/>
            <a:chExt cx="5094760" cy="5489834"/>
          </a:xfrm>
        </p:grpSpPr>
        <p:sp>
          <p:nvSpPr>
            <p:cNvPr id="20" name="Freeform 20"/>
            <p:cNvSpPr/>
            <p:nvPr/>
          </p:nvSpPr>
          <p:spPr>
            <a:xfrm rot="5400000">
              <a:off x="1581973" y="1661297"/>
              <a:ext cx="1930814" cy="2167240"/>
            </a:xfrm>
            <a:custGeom>
              <a:avLst/>
              <a:gdLst/>
              <a:ahLst/>
              <a:cxnLst/>
              <a:rect l="l" t="t" r="r" b="b"/>
              <a:pathLst>
                <a:path w="1930814" h="2167240">
                  <a:moveTo>
                    <a:pt x="0" y="0"/>
                  </a:moveTo>
                  <a:lnTo>
                    <a:pt x="1930814" y="0"/>
                  </a:lnTo>
                  <a:lnTo>
                    <a:pt x="1930814" y="2167240"/>
                  </a:lnTo>
                  <a:lnTo>
                    <a:pt x="0" y="21672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1" name="TextBox 21"/>
            <p:cNvSpPr txBox="1"/>
            <p:nvPr/>
          </p:nvSpPr>
          <p:spPr>
            <a:xfrm>
              <a:off x="0" y="266700"/>
              <a:ext cx="5094760" cy="5223134"/>
            </a:xfrm>
            <a:prstGeom prst="rect">
              <a:avLst/>
            </a:prstGeom>
          </p:spPr>
          <p:txBody>
            <a:bodyPr lIns="0" tIns="0" rIns="0" bIns="0" rtlCol="0" anchor="t">
              <a:spAutoFit/>
            </a:bodyPr>
            <a:lstStyle/>
            <a:p>
              <a:pPr marL="0" lvl="0" indent="0" algn="ctr">
                <a:lnSpc>
                  <a:spcPts val="4992"/>
                </a:lnSpc>
                <a:spcBef>
                  <a:spcPct val="0"/>
                </a:spcBef>
              </a:pPr>
              <a:r>
                <a:rPr lang="en-US" sz="4400" dirty="0">
                  <a:solidFill>
                    <a:srgbClr val="302326"/>
                  </a:solidFill>
                  <a:latin typeface="Karumbi Bold Italics"/>
                </a:rPr>
                <a:t>There are lots of positive elements of online gaming for young people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10481035" y="44257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259300" y="2124901"/>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7973395" y="7111089"/>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1597802" y="925830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912591" y="101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948062" y="4804524"/>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663306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49111" y="646372"/>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10401" y="6123585"/>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4342202" y="8624644"/>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4780912" y="-102215"/>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6480" y="2894745"/>
            <a:ext cx="438710" cy="407601"/>
          </a:xfrm>
          <a:custGeom>
            <a:avLst/>
            <a:gdLst/>
            <a:ahLst/>
            <a:cxnLst/>
            <a:rect l="l" t="t" r="r" b="b"/>
            <a:pathLst>
              <a:path w="438710" h="407601">
                <a:moveTo>
                  <a:pt x="0" y="0"/>
                </a:moveTo>
                <a:lnTo>
                  <a:pt x="438709" y="0"/>
                </a:lnTo>
                <a:lnTo>
                  <a:pt x="438709"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809345" y="973074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rot="5400000">
            <a:off x="5121941" y="2595334"/>
            <a:ext cx="2302496" cy="2584434"/>
          </a:xfrm>
          <a:custGeom>
            <a:avLst/>
            <a:gdLst/>
            <a:ahLst/>
            <a:cxnLst/>
            <a:rect l="l" t="t" r="r" b="b"/>
            <a:pathLst>
              <a:path w="2302496" h="2584434">
                <a:moveTo>
                  <a:pt x="0" y="0"/>
                </a:moveTo>
                <a:lnTo>
                  <a:pt x="2302496" y="0"/>
                </a:lnTo>
                <a:lnTo>
                  <a:pt x="2302496" y="2584434"/>
                </a:lnTo>
                <a:lnTo>
                  <a:pt x="0" y="2584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rot="5400000">
            <a:off x="10529027" y="2595334"/>
            <a:ext cx="2302496" cy="2584434"/>
          </a:xfrm>
          <a:custGeom>
            <a:avLst/>
            <a:gdLst/>
            <a:ahLst/>
            <a:cxnLst/>
            <a:rect l="l" t="t" r="r" b="b"/>
            <a:pathLst>
              <a:path w="2302496" h="2584434">
                <a:moveTo>
                  <a:pt x="0" y="0"/>
                </a:moveTo>
                <a:lnTo>
                  <a:pt x="2302495" y="0"/>
                </a:lnTo>
                <a:lnTo>
                  <a:pt x="2302495" y="2584434"/>
                </a:lnTo>
                <a:lnTo>
                  <a:pt x="0" y="2584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TextBox 17"/>
          <p:cNvSpPr txBox="1"/>
          <p:nvPr/>
        </p:nvSpPr>
        <p:spPr>
          <a:xfrm>
            <a:off x="4578836" y="3308140"/>
            <a:ext cx="3388706"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TRUE</a:t>
            </a:r>
          </a:p>
        </p:txBody>
      </p:sp>
      <p:sp>
        <p:nvSpPr>
          <p:cNvPr id="18" name="TextBox 18"/>
          <p:cNvSpPr txBox="1"/>
          <p:nvPr/>
        </p:nvSpPr>
        <p:spPr>
          <a:xfrm>
            <a:off x="9651385" y="3308140"/>
            <a:ext cx="4057780" cy="1501721"/>
          </a:xfrm>
          <a:prstGeom prst="rect">
            <a:avLst/>
          </a:prstGeom>
        </p:spPr>
        <p:txBody>
          <a:bodyPr lIns="0" tIns="0" rIns="0" bIns="0" rtlCol="0" anchor="t">
            <a:spAutoFit/>
          </a:bodyPr>
          <a:lstStyle/>
          <a:p>
            <a:pPr marL="0" lvl="0" indent="0" algn="ctr">
              <a:lnSpc>
                <a:spcPts val="10940"/>
              </a:lnSpc>
            </a:pPr>
            <a:r>
              <a:rPr lang="en-US" sz="12155" spc="230">
                <a:solidFill>
                  <a:srgbClr val="302326"/>
                </a:solidFill>
                <a:latin typeface="Barlow Condensed Semi-Bold"/>
              </a:rPr>
              <a:t>FALSE</a:t>
            </a:r>
          </a:p>
        </p:txBody>
      </p:sp>
      <p:sp>
        <p:nvSpPr>
          <p:cNvPr id="19" name="TextBox 19"/>
          <p:cNvSpPr txBox="1"/>
          <p:nvPr/>
        </p:nvSpPr>
        <p:spPr>
          <a:xfrm>
            <a:off x="5181346" y="6194382"/>
            <a:ext cx="7925308" cy="1552290"/>
          </a:xfrm>
          <a:prstGeom prst="rect">
            <a:avLst/>
          </a:prstGeom>
        </p:spPr>
        <p:txBody>
          <a:bodyPr lIns="0" tIns="0" rIns="0" bIns="0" rtlCol="0" anchor="t">
            <a:spAutoFit/>
          </a:bodyPr>
          <a:lstStyle/>
          <a:p>
            <a:pPr marL="0" lvl="0" indent="0" algn="ctr">
              <a:lnSpc>
                <a:spcPts val="4197"/>
              </a:lnSpc>
              <a:spcBef>
                <a:spcPct val="0"/>
              </a:spcBef>
            </a:pPr>
            <a:r>
              <a:rPr lang="en-US" sz="2998">
                <a:solidFill>
                  <a:srgbClr val="302326"/>
                </a:solidFill>
                <a:latin typeface="Heebo"/>
              </a:rPr>
              <a:t>Extremist groups are known to use online gaming to target and recruit young people, in order to radicalise them.</a:t>
            </a:r>
          </a:p>
        </p:txBody>
      </p:sp>
      <p:sp>
        <p:nvSpPr>
          <p:cNvPr id="20" name="Freeform 20"/>
          <p:cNvSpPr/>
          <p:nvPr/>
        </p:nvSpPr>
        <p:spPr>
          <a:xfrm rot="-4570320">
            <a:off x="7238364" y="3825854"/>
            <a:ext cx="3275009" cy="244137"/>
          </a:xfrm>
          <a:custGeom>
            <a:avLst/>
            <a:gdLst/>
            <a:ahLst/>
            <a:cxnLst/>
            <a:rect l="l" t="t" r="r" b="b"/>
            <a:pathLst>
              <a:path w="3275009" h="244137">
                <a:moveTo>
                  <a:pt x="0" y="0"/>
                </a:moveTo>
                <a:lnTo>
                  <a:pt x="3275009" y="0"/>
                </a:lnTo>
                <a:lnTo>
                  <a:pt x="3275009" y="244137"/>
                </a:lnTo>
                <a:lnTo>
                  <a:pt x="0" y="244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ADD"/>
        </a:solidFill>
        <a:effectLst/>
      </p:bgPr>
    </p:bg>
    <p:spTree>
      <p:nvGrpSpPr>
        <p:cNvPr id="1" name=""/>
        <p:cNvGrpSpPr/>
        <p:nvPr/>
      </p:nvGrpSpPr>
      <p:grpSpPr>
        <a:xfrm>
          <a:off x="0" y="0"/>
          <a:ext cx="0" cy="0"/>
          <a:chOff x="0" y="0"/>
          <a:chExt cx="0" cy="0"/>
        </a:xfrm>
      </p:grpSpPr>
      <p:sp>
        <p:nvSpPr>
          <p:cNvPr id="2" name="Freeform 2"/>
          <p:cNvSpPr/>
          <p:nvPr/>
        </p:nvSpPr>
        <p:spPr>
          <a:xfrm>
            <a:off x="5728614" y="350451"/>
            <a:ext cx="7139674" cy="1392236"/>
          </a:xfrm>
          <a:custGeom>
            <a:avLst/>
            <a:gdLst/>
            <a:ahLst/>
            <a:cxnLst/>
            <a:rect l="l" t="t" r="r" b="b"/>
            <a:pathLst>
              <a:path w="7139674" h="1392236">
                <a:moveTo>
                  <a:pt x="0" y="0"/>
                </a:moveTo>
                <a:lnTo>
                  <a:pt x="7139674" y="0"/>
                </a:lnTo>
                <a:lnTo>
                  <a:pt x="7139674" y="1392237"/>
                </a:lnTo>
                <a:lnTo>
                  <a:pt x="0" y="139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416131" y="177333"/>
            <a:ext cx="8181477" cy="1504683"/>
          </a:xfrm>
          <a:prstGeom prst="rect">
            <a:avLst/>
          </a:prstGeom>
        </p:spPr>
        <p:txBody>
          <a:bodyPr lIns="0" tIns="0" rIns="0" bIns="0" rtlCol="0" anchor="t">
            <a:spAutoFit/>
          </a:bodyPr>
          <a:lstStyle/>
          <a:p>
            <a:pPr marL="0" lvl="0" indent="0" algn="ctr">
              <a:lnSpc>
                <a:spcPts val="12319"/>
              </a:lnSpc>
              <a:spcBef>
                <a:spcPct val="0"/>
              </a:spcBef>
            </a:pPr>
            <a:r>
              <a:rPr lang="en-US" sz="8799">
                <a:solidFill>
                  <a:srgbClr val="302326"/>
                </a:solidFill>
                <a:latin typeface="Karumbi Bold Italics"/>
              </a:rPr>
              <a:t>TRUE</a:t>
            </a:r>
          </a:p>
        </p:txBody>
      </p:sp>
      <p:sp>
        <p:nvSpPr>
          <p:cNvPr id="4" name="Freeform 4"/>
          <p:cNvSpPr/>
          <p:nvPr/>
        </p:nvSpPr>
        <p:spPr>
          <a:xfrm>
            <a:off x="-66675" y="2532502"/>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6391275" y="1015399"/>
            <a:ext cx="438710" cy="407601"/>
          </a:xfrm>
          <a:custGeom>
            <a:avLst/>
            <a:gdLst/>
            <a:ahLst/>
            <a:cxnLst/>
            <a:rect l="l" t="t" r="r" b="b"/>
            <a:pathLst>
              <a:path w="438710" h="407601">
                <a:moveTo>
                  <a:pt x="0" y="0"/>
                </a:moveTo>
                <a:lnTo>
                  <a:pt x="438710" y="0"/>
                </a:lnTo>
                <a:lnTo>
                  <a:pt x="438710" y="407602"/>
                </a:lnTo>
                <a:lnTo>
                  <a:pt x="0" y="407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5459075" y="1491516"/>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179983" y="-57150"/>
            <a:ext cx="438710" cy="407601"/>
          </a:xfrm>
          <a:custGeom>
            <a:avLst/>
            <a:gdLst/>
            <a:ahLst/>
            <a:cxnLst/>
            <a:rect l="l" t="t" r="r" b="b"/>
            <a:pathLst>
              <a:path w="438710" h="407601">
                <a:moveTo>
                  <a:pt x="0" y="0"/>
                </a:moveTo>
                <a:lnTo>
                  <a:pt x="438710" y="0"/>
                </a:lnTo>
                <a:lnTo>
                  <a:pt x="438710"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1427765" y="-57150"/>
            <a:ext cx="438710" cy="407601"/>
          </a:xfrm>
          <a:custGeom>
            <a:avLst/>
            <a:gdLst/>
            <a:ahLst/>
            <a:cxnLst/>
            <a:rect l="l" t="t" r="r" b="b"/>
            <a:pathLst>
              <a:path w="438710" h="407601">
                <a:moveTo>
                  <a:pt x="0" y="0"/>
                </a:moveTo>
                <a:lnTo>
                  <a:pt x="438709" y="0"/>
                </a:lnTo>
                <a:lnTo>
                  <a:pt x="438709" y="407601"/>
                </a:lnTo>
                <a:lnTo>
                  <a:pt x="0" y="4076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1214019" y="2192631"/>
            <a:ext cx="15859962" cy="7392408"/>
          </a:xfrm>
          <a:prstGeom prst="rect">
            <a:avLst/>
          </a:prstGeom>
        </p:spPr>
        <p:txBody>
          <a:bodyPr lIns="0" tIns="0" rIns="0" bIns="0" rtlCol="0" anchor="t">
            <a:spAutoFit/>
          </a:bodyPr>
          <a:lstStyle/>
          <a:p>
            <a:pPr>
              <a:lnSpc>
                <a:spcPts val="3239"/>
              </a:lnSpc>
            </a:pPr>
            <a:r>
              <a:rPr lang="en-US" sz="3200" spc="-89" dirty="0">
                <a:solidFill>
                  <a:srgbClr val="302326"/>
                </a:solidFill>
                <a:latin typeface="Karumbi Bold Italics"/>
              </a:rPr>
              <a:t>RESEARCHERS FROM TECH AGAINST TERRORISM IDENTIFIED THE ONLINE GAME CREATION-SYSTEM ROBLOX AS HAVING BEEN USED BY RIGHT-WING EXTREMISTS TO RECREATE ‘PLAYABLE’ VERSIONS OF INFAMOUS FAR-RIGHT ATTACKS. FOR INSTANCE</a:t>
            </a:r>
          </a:p>
          <a:p>
            <a:pPr>
              <a:lnSpc>
                <a:spcPts val="3239"/>
              </a:lnSpc>
            </a:pPr>
            <a:endParaRPr lang="en-US" sz="3200" spc="-89" dirty="0">
              <a:solidFill>
                <a:srgbClr val="302326"/>
              </a:solidFill>
              <a:latin typeface="Karumbi Bold Italics"/>
            </a:endParaRPr>
          </a:p>
          <a:p>
            <a:pPr>
              <a:lnSpc>
                <a:spcPts val="3239"/>
              </a:lnSpc>
            </a:pPr>
            <a:r>
              <a:rPr lang="en-US" sz="3200" spc="-89" dirty="0">
                <a:solidFill>
                  <a:srgbClr val="302326"/>
                </a:solidFill>
                <a:latin typeface="Karumbi Bold Italics"/>
              </a:rPr>
              <a:t>-Users were invited to roleplay Anders Breivik’s 2011 attack on the Norwegian island of Utoya, </a:t>
            </a:r>
          </a:p>
          <a:p>
            <a:pPr>
              <a:lnSpc>
                <a:spcPts val="3239"/>
              </a:lnSpc>
            </a:pPr>
            <a:endParaRPr lang="en-US" sz="3200" spc="-89" dirty="0">
              <a:solidFill>
                <a:srgbClr val="302326"/>
              </a:solidFill>
              <a:latin typeface="Karumbi Bold Italics"/>
            </a:endParaRPr>
          </a:p>
          <a:p>
            <a:pPr>
              <a:lnSpc>
                <a:spcPts val="3239"/>
              </a:lnSpc>
            </a:pPr>
            <a:r>
              <a:rPr lang="en-US" sz="3200" spc="-89" dirty="0">
                <a:solidFill>
                  <a:srgbClr val="302326"/>
                </a:solidFill>
                <a:latin typeface="Karumbi Bold Italics"/>
              </a:rPr>
              <a:t>-the 2019 mosque shootings in Christchurch, New Zealand,</a:t>
            </a:r>
          </a:p>
          <a:p>
            <a:pPr>
              <a:lnSpc>
                <a:spcPts val="3239"/>
              </a:lnSpc>
            </a:pPr>
            <a:endParaRPr lang="en-US" sz="3200" spc="-89" dirty="0">
              <a:solidFill>
                <a:srgbClr val="302326"/>
              </a:solidFill>
              <a:latin typeface="Karumbi Bold Italics"/>
            </a:endParaRPr>
          </a:p>
          <a:p>
            <a:pPr>
              <a:lnSpc>
                <a:spcPts val="3239"/>
              </a:lnSpc>
            </a:pPr>
            <a:r>
              <a:rPr lang="en-US" sz="3200" spc="-89" dirty="0">
                <a:solidFill>
                  <a:srgbClr val="302326"/>
                </a:solidFill>
                <a:latin typeface="Karumbi Bold Italics"/>
              </a:rPr>
              <a:t>-Simulations of vehicle attacks on protesters (echoing what took place in the BLM protests in America)</a:t>
            </a:r>
          </a:p>
          <a:p>
            <a:pPr>
              <a:lnSpc>
                <a:spcPts val="3239"/>
              </a:lnSpc>
            </a:pPr>
            <a:endParaRPr lang="en-US" sz="3200" spc="-89" dirty="0">
              <a:solidFill>
                <a:srgbClr val="302326"/>
              </a:solidFill>
              <a:latin typeface="Karumbi Bold Italics"/>
            </a:endParaRPr>
          </a:p>
          <a:p>
            <a:pPr>
              <a:lnSpc>
                <a:spcPts val="3239"/>
              </a:lnSpc>
            </a:pPr>
            <a:r>
              <a:rPr lang="en-US" sz="3200" spc="-89" dirty="0">
                <a:solidFill>
                  <a:srgbClr val="302326"/>
                </a:solidFill>
                <a:latin typeface="Karumbi Bold Italics"/>
              </a:rPr>
              <a:t>-the 2019 terrorist attack in El Paso, Texas.</a:t>
            </a:r>
          </a:p>
          <a:p>
            <a:pPr>
              <a:lnSpc>
                <a:spcPts val="3239"/>
              </a:lnSpc>
            </a:pPr>
            <a:endParaRPr lang="en-US" sz="3200" spc="-89" dirty="0">
              <a:solidFill>
                <a:srgbClr val="302326"/>
              </a:solidFill>
              <a:latin typeface="Karumbi Bold Italics"/>
            </a:endParaRPr>
          </a:p>
          <a:p>
            <a:pPr>
              <a:lnSpc>
                <a:spcPts val="3239"/>
              </a:lnSpc>
            </a:pPr>
            <a:r>
              <a:rPr lang="en-US" sz="3200" spc="-89" dirty="0">
                <a:solidFill>
                  <a:srgbClr val="302326"/>
                </a:solidFill>
                <a:latin typeface="Karumbi Bold Italics"/>
              </a:rPr>
              <a:t>The UK white-nationalist group Patriotic Alternative has been found to actively target younger recruits and recently started Call of Duty Warcraft gaming tournaments for its supporters.</a:t>
            </a:r>
          </a:p>
          <a:p>
            <a:pPr>
              <a:lnSpc>
                <a:spcPts val="3239"/>
              </a:lnSpc>
            </a:pPr>
            <a:endParaRPr lang="en-US" sz="3200" spc="-89" dirty="0">
              <a:solidFill>
                <a:srgbClr val="302326"/>
              </a:solidFill>
              <a:latin typeface="Karumbi Bold Italics"/>
            </a:endParaRPr>
          </a:p>
          <a:p>
            <a:pPr>
              <a:lnSpc>
                <a:spcPts val="3239"/>
              </a:lnSpc>
            </a:pPr>
            <a:r>
              <a:rPr lang="en-US" sz="3200" spc="-89" dirty="0">
                <a:solidFill>
                  <a:srgbClr val="302326"/>
                </a:solidFill>
                <a:latin typeface="Karumbi Bold Italics"/>
              </a:rPr>
              <a:t>Patriotic Alternative has encouraged youngsters to host livestreamed “</a:t>
            </a:r>
            <a:r>
              <a:rPr lang="en-US" sz="3200" spc="-89" dirty="0" err="1">
                <a:solidFill>
                  <a:srgbClr val="302326"/>
                </a:solidFill>
                <a:latin typeface="Karumbi Bold Italics"/>
              </a:rPr>
              <a:t>zoomer</a:t>
            </a:r>
            <a:r>
              <a:rPr lang="en-US" sz="3200" spc="-89" dirty="0">
                <a:solidFill>
                  <a:srgbClr val="302326"/>
                </a:solidFill>
                <a:latin typeface="Karumbi Bold Italics"/>
              </a:rPr>
              <a:t> nights”, named after the “Gen Z” age-group born between the late 1990s and early 2010s. </a:t>
            </a:r>
          </a:p>
          <a:p>
            <a:pPr marL="0" lvl="0" indent="0" algn="l">
              <a:lnSpc>
                <a:spcPts val="3239"/>
              </a:lnSpc>
              <a:spcBef>
                <a:spcPct val="0"/>
              </a:spcBef>
            </a:pPr>
            <a:endParaRPr lang="en-US" sz="3200" spc="-89" dirty="0">
              <a:solidFill>
                <a:srgbClr val="302326"/>
              </a:solidFill>
              <a:latin typeface="Karumbi Bold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1506</Words>
  <Application>Microsoft Office PowerPoint</Application>
  <PresentationFormat>Custom</PresentationFormat>
  <Paragraphs>131</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Karumbi Bold Italics</vt:lpstr>
      <vt:lpstr>Karumbi</vt:lpstr>
      <vt:lpstr>Heebo</vt:lpstr>
      <vt:lpstr>Barlow Condensed Semi-Bold</vt:lpstr>
      <vt:lpstr>Calibri</vt:lpstr>
      <vt:lpstr>Inter</vt:lpstr>
      <vt:lpstr>Arial</vt:lpstr>
      <vt:lpstr>Barlow Condensed Bold</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Gaming Coffee Morning for Meadows</dc:title>
  <cp:lastModifiedBy>Beth Davies</cp:lastModifiedBy>
  <cp:revision>2</cp:revision>
  <dcterms:created xsi:type="dcterms:W3CDTF">2006-08-16T00:00:00Z</dcterms:created>
  <dcterms:modified xsi:type="dcterms:W3CDTF">2023-11-23T15:54:06Z</dcterms:modified>
  <dc:identifier>DAFxaocL3RQ</dc:identifier>
</cp:coreProperties>
</file>