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348" r:id="rId5"/>
    <p:sldId id="262" r:id="rId6"/>
    <p:sldId id="312" r:id="rId7"/>
    <p:sldId id="354" r:id="rId8"/>
    <p:sldId id="355" r:id="rId9"/>
    <p:sldId id="356" r:id="rId10"/>
    <p:sldId id="359" r:id="rId11"/>
    <p:sldId id="358" r:id="rId12"/>
    <p:sldId id="357" r:id="rId13"/>
    <p:sldId id="353" r:id="rId14"/>
    <p:sldId id="315" r:id="rId15"/>
    <p:sldId id="330" r:id="rId16"/>
    <p:sldId id="332" r:id="rId17"/>
    <p:sldId id="335" r:id="rId18"/>
    <p:sldId id="321" r:id="rId19"/>
    <p:sldId id="322" r:id="rId20"/>
    <p:sldId id="341" r:id="rId21"/>
    <p:sldId id="360" r:id="rId22"/>
    <p:sldId id="292" r:id="rId23"/>
    <p:sldId id="293" r:id="rId24"/>
    <p:sldId id="361" r:id="rId25"/>
    <p:sldId id="336" r:id="rId26"/>
    <p:sldId id="316" r:id="rId27"/>
    <p:sldId id="352" r:id="rId28"/>
    <p:sldId id="310" r:id="rId29"/>
    <p:sldId id="311" r:id="rId30"/>
    <p:sldId id="338" r:id="rId31"/>
    <p:sldId id="34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DA78F-E7E2-40FB-BAED-C008721B60A2}" v="2164" dt="2022-04-20T13:31:36.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7E0307-B85C-446A-8EF0-0407D435D787}" type="datetimeFigureOut">
              <a:rPr lang="en-US" dirty="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FE2CC-454D-4466-AC55-B86DA0A87BAE}" type="datetimeFigureOut">
              <a:rPr lang="en-US" dirty="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10/17/2022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A39ACE-9343-4EBE-B5CA-AEA240A1DC53}" type="datetimeFigureOut">
              <a:rPr lang="en-US" dirty="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9C95DE-FD64-4606-AE61-EC1136867CC6}"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EB0BBD-30FE-4CF1-900A-0C45149F8AF8}" type="datetimeFigureOut">
              <a:rPr lang="en-US" dirty="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1A5F7F-3E81-4C65-A4D1-CB62D5B9DB91}" type="datetimeFigureOut">
              <a:rPr lang="en-US" dirty="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10/17/2022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hyperlink" Target="http://www.google.co.uk/url?sa=i&amp;rct=j&amp;q=&amp;esrc=s&amp;source=images&amp;cd=&amp;cad=rja&amp;uact=8&amp;ved=0ahUKEwiCm5CLpsXLAhWFNhoKHTq2B54QjRwIBw&amp;url=http://zulilyuk.tumblr.com/post/31728699363/zulily-instagram-back-to-school-cuties-competition&amp;bvm=bv.116954456,d.d2s&amp;psig=AFQjCNH1Q_1Ak8iV5cYhYybiqefoitdRZQ&amp;ust=1458220785258005"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goLKVeEGFkQ?feature=oembed" TargetMode="External"/><Relationship Id="rId1" Type="http://schemas.openxmlformats.org/officeDocument/2006/relationships/tags" Target="../tags/tag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s://www.google.co.uk/url?sa=i&amp;rct=j&amp;q=&amp;esrc=s&amp;source=images&amp;cd=&amp;cad=rja&amp;uact=8&amp;ved=0ahUKEwjsjueZgvXWAhUDuhQKHRFWCIQQjRwIBw&amp;url=http://coursesmalaysia.com/article/the-online-gaming-landscape-in-malaysia.aspx&amp;psig=AOvVaw3lY7P6hT8wrdKU20-tqAbk&amp;ust=1508238971210004" TargetMode="External"/><Relationship Id="rId5" Type="http://schemas.openxmlformats.org/officeDocument/2006/relationships/image" Target="../media/image2.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https://parentzone.org.uk/article/choosing-right-console-games-christmas"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www.netaware.com/"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s://nspcc.o2.co.u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thinkuknow.co.uk/" TargetMode="External"/><Relationship Id="rId5" Type="http://schemas.openxmlformats.org/officeDocument/2006/relationships/hyperlink" Target="https://www.nspcc.org.uk/keeping-children-safe/online-safety/parental-controls/"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FNSXxf-luKM" TargetMode="External"/><Relationship Id="rId1" Type="http://schemas.openxmlformats.org/officeDocument/2006/relationships/tags" Target="../tags/tag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1nzwFsw5Tn0?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Computer script on a screen">
            <a:extLst>
              <a:ext uri="{FF2B5EF4-FFF2-40B4-BE49-F238E27FC236}">
                <a16:creationId xmlns:a16="http://schemas.microsoft.com/office/drawing/2014/main" id="{D31F68A7-20A8-4363-B824-1BCE3BFF21A9}"/>
              </a:ext>
            </a:extLst>
          </p:cNvPr>
          <p:cNvPicPr>
            <a:picLocks noChangeAspect="1"/>
          </p:cNvPicPr>
          <p:nvPr/>
        </p:nvPicPr>
        <p:blipFill rotWithShape="1">
          <a:blip r:embed="rId2"/>
          <a:srcRect t="23391" r="9091"/>
          <a:stretch/>
        </p:blipFill>
        <p:spPr>
          <a:xfrm>
            <a:off x="-3176" y="10"/>
            <a:ext cx="12192000" cy="6857991"/>
          </a:xfrm>
          <a:prstGeom prst="rect">
            <a:avLst/>
          </a:prstGeom>
        </p:spPr>
      </p:pic>
      <p:sp>
        <p:nvSpPr>
          <p:cNvPr id="30" name="Rectangle 29">
            <a:extLst>
              <a:ext uri="{FF2B5EF4-FFF2-40B4-BE49-F238E27FC236}">
                <a16:creationId xmlns:a16="http://schemas.microsoft.com/office/drawing/2014/main" id="{8C8D824E-2FE2-436D-BA86-C0386D8FA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CF2C18-B379-440A-A170-40A1CD3E7D00}"/>
              </a:ext>
            </a:extLst>
          </p:cNvPr>
          <p:cNvSpPr>
            <a:spLocks noGrp="1"/>
          </p:cNvSpPr>
          <p:nvPr>
            <p:ph type="ctrTitle"/>
          </p:nvPr>
        </p:nvSpPr>
        <p:spPr>
          <a:xfrm>
            <a:off x="680322" y="4402667"/>
            <a:ext cx="8133478" cy="940240"/>
          </a:xfrm>
        </p:spPr>
        <p:txBody>
          <a:bodyPr vert="horz" lIns="91440" tIns="45720" rIns="91440" bIns="45720" rtlCol="0">
            <a:normAutofit/>
          </a:bodyPr>
          <a:lstStyle/>
          <a:p>
            <a:r>
              <a:rPr lang="en-US" sz="4800"/>
              <a:t>Online Safety</a:t>
            </a:r>
          </a:p>
        </p:txBody>
      </p:sp>
      <p:sp>
        <p:nvSpPr>
          <p:cNvPr id="3" name="Subtitle 2">
            <a:extLst>
              <a:ext uri="{FF2B5EF4-FFF2-40B4-BE49-F238E27FC236}">
                <a16:creationId xmlns:a16="http://schemas.microsoft.com/office/drawing/2014/main" id="{52E9CDDA-7AF3-4AE7-B950-639F01F8F805}"/>
              </a:ext>
            </a:extLst>
          </p:cNvPr>
          <p:cNvSpPr>
            <a:spLocks noGrp="1"/>
          </p:cNvSpPr>
          <p:nvPr>
            <p:ph type="subTitle" idx="1"/>
          </p:nvPr>
        </p:nvSpPr>
        <p:spPr>
          <a:xfrm>
            <a:off x="680322" y="5342302"/>
            <a:ext cx="8133478" cy="406566"/>
          </a:xfrm>
        </p:spPr>
        <p:txBody>
          <a:bodyPr vert="horz" lIns="91440" tIns="45720" rIns="91440" bIns="45720" rtlCol="0">
            <a:normAutofit fontScale="25000" lnSpcReduction="20000"/>
          </a:bodyPr>
          <a:lstStyle/>
          <a:p>
            <a:endParaRPr lang="en-US" sz="500" dirty="0"/>
          </a:p>
          <a:p>
            <a:endParaRPr lang="en-US" sz="500" dirty="0"/>
          </a:p>
          <a:p>
            <a:r>
              <a:rPr lang="en-US" sz="7200" dirty="0"/>
              <a:t>Beth Davies Safeguarding Officer</a:t>
            </a:r>
          </a:p>
          <a:p>
            <a:endParaRPr lang="en-US" sz="500" dirty="0"/>
          </a:p>
          <a:p>
            <a:endParaRPr lang="en-US" sz="500" dirty="0"/>
          </a:p>
          <a:p>
            <a:endParaRPr lang="en-US" sz="500" dirty="0"/>
          </a:p>
          <a:p>
            <a:endParaRPr lang="en-US" sz="500" dirty="0"/>
          </a:p>
          <a:p>
            <a:r>
              <a:rPr lang="en-US" sz="500" dirty="0"/>
              <a:t>Beth Davies, Safeguarding Officer.</a:t>
            </a:r>
          </a:p>
          <a:p>
            <a:pPr indent="-228600">
              <a:buFont typeface="Arial" panose="020B0604020202020204" pitchFamily="34" charset="0"/>
              <a:buChar char="•"/>
            </a:pPr>
            <a:endParaRPr lang="en-US" sz="500" dirty="0"/>
          </a:p>
        </p:txBody>
      </p:sp>
      <p:sp>
        <p:nvSpPr>
          <p:cNvPr id="32" name="Rectangle 31">
            <a:extLst>
              <a:ext uri="{FF2B5EF4-FFF2-40B4-BE49-F238E27FC236}">
                <a16:creationId xmlns:a16="http://schemas.microsoft.com/office/drawing/2014/main" id="{D4E62E99-E55A-4404-B79D-9C8CC8523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6F2B71E6-6516-4BB6-B895-35E8F2892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BB39608-D59B-4A40-BD24-A3B510F02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504975"/>
      </p:ext>
    </p:extLst>
  </p:cSld>
  <p:clrMapOvr>
    <a:masterClrMapping/>
  </p:clrMapOvr>
  <mc:AlternateContent xmlns:mc="http://schemas.openxmlformats.org/markup-compatibility/2006" xmlns:p14="http://schemas.microsoft.com/office/powerpoint/2010/main">
    <mc:Choice Requires="p14">
      <p:transition spd="slow" p14:dur="2000" advTm="21913"/>
    </mc:Choice>
    <mc:Fallback xmlns="">
      <p:transition spd="slow" advTm="219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irc_mi" descr="http://media.tumblr.com/tumblr_mahyqdLlSK1rt3luc.jpg">
            <a:hlinkClick r:id="rId4"/>
            <a:extLst>
              <a:ext uri="{FF2B5EF4-FFF2-40B4-BE49-F238E27FC236}">
                <a16:creationId xmlns:a16="http://schemas.microsoft.com/office/drawing/2014/main" id="{E3AA0E0C-D2DA-405C-BF88-24B9319B33FA}"/>
              </a:ext>
            </a:extLst>
          </p:cNvPr>
          <p:cNvPicPr>
            <a:picLocks/>
          </p:cNvPicPr>
          <p:nvPr/>
        </p:nvPicPr>
        <p:blipFill rotWithShape="1">
          <a:blip r:embed="rId5">
            <a:extLst>
              <a:ext uri="{28A0092B-C50C-407E-A947-70E740481C1C}">
                <a14:useLocalDpi xmlns:a14="http://schemas.microsoft.com/office/drawing/2010/main" val="0"/>
              </a:ext>
            </a:extLst>
          </a:blip>
          <a:srcRect l="9405" r="22906" b="1"/>
          <a:stretch/>
        </p:blipFill>
        <p:spPr bwMode="auto">
          <a:xfrm>
            <a:off x="7547810" y="10"/>
            <a:ext cx="4641013" cy="6856310"/>
          </a:xfrm>
          <a:prstGeom prst="rect">
            <a:avLst/>
          </a:prstGeom>
          <a:noFill/>
          <a:ln>
            <a:noFill/>
          </a:ln>
          <a:effectLst/>
        </p:spPr>
      </p:pic>
      <p:sp>
        <p:nvSpPr>
          <p:cNvPr id="29" name="Rectangle 28">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EED307-DE8A-4FB7-B958-392DAA9A6981}"/>
              </a:ext>
            </a:extLst>
          </p:cNvPr>
          <p:cNvSpPr>
            <a:spLocks noGrp="1"/>
          </p:cNvSpPr>
          <p:nvPr>
            <p:ph type="title"/>
          </p:nvPr>
        </p:nvSpPr>
        <p:spPr>
          <a:xfrm>
            <a:off x="680321" y="753228"/>
            <a:ext cx="7087552" cy="1080938"/>
          </a:xfrm>
        </p:spPr>
        <p:txBody>
          <a:bodyPr>
            <a:normAutofit/>
          </a:bodyPr>
          <a:lstStyle/>
          <a:p>
            <a:r>
              <a:rPr lang="en-US" dirty="0"/>
              <a:t>But first, Sharenting...</a:t>
            </a:r>
          </a:p>
        </p:txBody>
      </p:sp>
      <p:pic>
        <p:nvPicPr>
          <p:cNvPr id="31" name="Picture 30">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41636A42-B67A-465B-8E4E-4ED1D160E584}"/>
              </a:ext>
            </a:extLst>
          </p:cNvPr>
          <p:cNvSpPr>
            <a:spLocks noGrp="1"/>
          </p:cNvSpPr>
          <p:nvPr>
            <p:ph idx="1"/>
          </p:nvPr>
        </p:nvSpPr>
        <p:spPr>
          <a:xfrm>
            <a:off x="119270" y="2121426"/>
            <a:ext cx="7425365" cy="4628695"/>
          </a:xfrm>
        </p:spPr>
        <p:txBody>
          <a:bodyPr vert="horz" lIns="91440" tIns="45720" rIns="91440" bIns="45720" rtlCol="0" anchor="t">
            <a:noAutofit/>
          </a:bodyPr>
          <a:lstStyle/>
          <a:p>
            <a:r>
              <a:rPr lang="en-US" sz="1550" dirty="0">
                <a:ea typeface="+mn-lt"/>
                <a:cs typeface="+mn-lt"/>
              </a:rPr>
              <a:t>Be aware of what you share when Internet Dating, uploading holiday snaps </a:t>
            </a:r>
            <a:r>
              <a:rPr lang="en-US" sz="1550" dirty="0" err="1">
                <a:ea typeface="+mn-lt"/>
                <a:cs typeface="+mn-lt"/>
              </a:rPr>
              <a:t>etc</a:t>
            </a:r>
            <a:endParaRPr lang="en-US" sz="1550" dirty="0">
              <a:ea typeface="+mn-lt"/>
              <a:cs typeface="+mn-lt"/>
            </a:endParaRPr>
          </a:p>
          <a:p>
            <a:pPr marL="0" indent="0">
              <a:buNone/>
            </a:pPr>
            <a:endParaRPr lang="en-US" sz="1000" dirty="0"/>
          </a:p>
          <a:p>
            <a:r>
              <a:rPr lang="en-US" sz="1550" dirty="0"/>
              <a:t>Asking permission before you share something about your child.</a:t>
            </a:r>
            <a:endParaRPr lang="en-US" sz="1550" dirty="0">
              <a:ea typeface="+mn-lt"/>
              <a:cs typeface="+mn-lt"/>
            </a:endParaRPr>
          </a:p>
          <a:p>
            <a:endParaRPr lang="en-US" sz="1100" dirty="0">
              <a:ea typeface="+mn-lt"/>
              <a:cs typeface="+mn-lt"/>
            </a:endParaRPr>
          </a:p>
          <a:p>
            <a:r>
              <a:rPr lang="en-US" sz="1550" dirty="0">
                <a:ea typeface="+mn-lt"/>
                <a:cs typeface="+mn-lt"/>
              </a:rPr>
              <a:t>Keeping in mind their Digital Tattoo (could something you’ve shared affect their future?)</a:t>
            </a:r>
          </a:p>
          <a:p>
            <a:endParaRPr lang="en-US" sz="1100" dirty="0">
              <a:ea typeface="+mn-lt"/>
              <a:cs typeface="+mn-lt"/>
            </a:endParaRPr>
          </a:p>
          <a:p>
            <a:r>
              <a:rPr lang="en-US" sz="1550" dirty="0">
                <a:ea typeface="+mn-lt"/>
                <a:cs typeface="+mn-lt"/>
              </a:rPr>
              <a:t>Remember that when you upload a picture of your child to Facebook or Instagram, they own the rights to that image and can use it where they want and/or sell it – without your permission.</a:t>
            </a:r>
          </a:p>
          <a:p>
            <a:pPr marL="0" indent="0">
              <a:buNone/>
            </a:pPr>
            <a:endParaRPr lang="en-US" sz="1100" dirty="0">
              <a:ea typeface="+mn-lt"/>
              <a:cs typeface="+mn-lt"/>
            </a:endParaRPr>
          </a:p>
          <a:p>
            <a:r>
              <a:rPr lang="en-US" sz="1550" dirty="0">
                <a:ea typeface="+mn-lt"/>
                <a:cs typeface="+mn-lt"/>
              </a:rPr>
              <a:t>Sometimes images of people with disabilities have been turned into cruel memes and gone viral.</a:t>
            </a:r>
          </a:p>
          <a:p>
            <a:endParaRPr lang="en-US" sz="1100" dirty="0">
              <a:ea typeface="+mn-lt"/>
              <a:cs typeface="+mn-lt"/>
            </a:endParaRPr>
          </a:p>
          <a:p>
            <a:r>
              <a:rPr lang="en-US" sz="1550" dirty="0">
                <a:ea typeface="+mn-lt"/>
                <a:cs typeface="+mn-lt"/>
              </a:rPr>
              <a:t>When we share images of our child on their first day of school – we are giving away their location, from Monday–Friday between 9-3...does everyone need to know that?</a:t>
            </a:r>
          </a:p>
        </p:txBody>
      </p:sp>
    </p:spTree>
    <p:custDataLst>
      <p:tags r:id="rId1"/>
    </p:custDataLst>
    <p:extLst>
      <p:ext uri="{BB962C8B-B14F-4D97-AF65-F5344CB8AC3E}">
        <p14:creationId xmlns:p14="http://schemas.microsoft.com/office/powerpoint/2010/main" val="1385071870"/>
      </p:ext>
    </p:extLst>
  </p:cSld>
  <p:clrMapOvr>
    <a:masterClrMapping/>
  </p:clrMapOvr>
  <mc:AlternateContent xmlns:mc="http://schemas.openxmlformats.org/markup-compatibility/2006" xmlns:p14="http://schemas.microsoft.com/office/powerpoint/2010/main">
    <mc:Choice Requires="p14">
      <p:transition spd="slow" p14:dur="2000" advTm="124566"/>
    </mc:Choice>
    <mc:Fallback xmlns="">
      <p:transition spd="slow" advTm="124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70B3-AA6E-4659-BAD8-9FA26AB64BFC}"/>
              </a:ext>
            </a:extLst>
          </p:cNvPr>
          <p:cNvSpPr>
            <a:spLocks noGrp="1"/>
          </p:cNvSpPr>
          <p:nvPr>
            <p:ph type="title"/>
          </p:nvPr>
        </p:nvSpPr>
        <p:spPr/>
        <p:txBody>
          <a:bodyPr/>
          <a:lstStyle/>
          <a:p>
            <a:endParaRPr lang="en-US"/>
          </a:p>
        </p:txBody>
      </p:sp>
      <p:pic>
        <p:nvPicPr>
          <p:cNvPr id="4" name="Picture 4" descr="Chart&#10;&#10;Description automatically generated">
            <a:extLst>
              <a:ext uri="{FF2B5EF4-FFF2-40B4-BE49-F238E27FC236}">
                <a16:creationId xmlns:a16="http://schemas.microsoft.com/office/drawing/2014/main" id="{8A5911D2-94E9-4942-B5AB-9EC2C6259EE3}"/>
              </a:ext>
            </a:extLst>
          </p:cNvPr>
          <p:cNvPicPr>
            <a:picLocks noGrp="1" noChangeAspect="1"/>
          </p:cNvPicPr>
          <p:nvPr>
            <p:ph idx="1"/>
          </p:nvPr>
        </p:nvPicPr>
        <p:blipFill>
          <a:blip r:embed="rId2"/>
          <a:stretch>
            <a:fillRect/>
          </a:stretch>
        </p:blipFill>
        <p:spPr>
          <a:xfrm>
            <a:off x="2999" y="-8730"/>
            <a:ext cx="12041539" cy="6789736"/>
          </a:xfrm>
        </p:spPr>
      </p:pic>
      <p:sp>
        <p:nvSpPr>
          <p:cNvPr id="7" name="Arrow: Right 6">
            <a:extLst>
              <a:ext uri="{FF2B5EF4-FFF2-40B4-BE49-F238E27FC236}">
                <a16:creationId xmlns:a16="http://schemas.microsoft.com/office/drawing/2014/main" id="{45E6D817-41BD-43E7-B714-5F1A34B10DE7}"/>
              </a:ext>
            </a:extLst>
          </p:cNvPr>
          <p:cNvSpPr/>
          <p:nvPr/>
        </p:nvSpPr>
        <p:spPr>
          <a:xfrm>
            <a:off x="-429673" y="1353121"/>
            <a:ext cx="976312" cy="488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25A23B0-8F7A-4501-B4E6-63211CCF1EE7}"/>
              </a:ext>
            </a:extLst>
          </p:cNvPr>
          <p:cNvSpPr/>
          <p:nvPr/>
        </p:nvSpPr>
        <p:spPr>
          <a:xfrm>
            <a:off x="-489203" y="1841277"/>
            <a:ext cx="976312" cy="488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150CBD1-7095-435A-ACAA-AFAA552A9E67}"/>
              </a:ext>
            </a:extLst>
          </p:cNvPr>
          <p:cNvSpPr/>
          <p:nvPr/>
        </p:nvSpPr>
        <p:spPr>
          <a:xfrm>
            <a:off x="-548735" y="3222402"/>
            <a:ext cx="976312" cy="488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779F4F8-93A0-4215-ABF4-8D55FD4C0E01}"/>
              </a:ext>
            </a:extLst>
          </p:cNvPr>
          <p:cNvSpPr/>
          <p:nvPr/>
        </p:nvSpPr>
        <p:spPr>
          <a:xfrm>
            <a:off x="-143922" y="3710559"/>
            <a:ext cx="976312" cy="488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712E3B1-8F63-4BF4-9E13-66281FE1857E}"/>
              </a:ext>
            </a:extLst>
          </p:cNvPr>
          <p:cNvSpPr/>
          <p:nvPr/>
        </p:nvSpPr>
        <p:spPr>
          <a:xfrm>
            <a:off x="-429673" y="4627340"/>
            <a:ext cx="976312" cy="488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097025"/>
      </p:ext>
    </p:extLst>
  </p:cSld>
  <p:clrMapOvr>
    <a:masterClrMapping/>
  </p:clrMapOvr>
  <mc:AlternateContent xmlns:mc="http://schemas.openxmlformats.org/markup-compatibility/2006" xmlns:p14="http://schemas.microsoft.com/office/powerpoint/2010/main">
    <mc:Choice Requires="p14">
      <p:transition spd="slow" p14:dur="2000" advTm="20652"/>
    </mc:Choice>
    <mc:Fallback xmlns="">
      <p:transition spd="slow" advTm="206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10BB-F16E-4A13-AAF3-82EF43E95331}"/>
              </a:ext>
            </a:extLst>
          </p:cNvPr>
          <p:cNvSpPr>
            <a:spLocks noGrp="1"/>
          </p:cNvSpPr>
          <p:nvPr>
            <p:ph type="title"/>
          </p:nvPr>
        </p:nvSpPr>
        <p:spPr/>
        <p:txBody>
          <a:bodyPr/>
          <a:lstStyle/>
          <a:p>
            <a:r>
              <a:rPr lang="en-US"/>
              <a:t>Online grooming</a:t>
            </a:r>
          </a:p>
        </p:txBody>
      </p:sp>
      <p:pic>
        <p:nvPicPr>
          <p:cNvPr id="4" name="Picture 4">
            <a:extLst>
              <a:ext uri="{FF2B5EF4-FFF2-40B4-BE49-F238E27FC236}">
                <a16:creationId xmlns:a16="http://schemas.microsoft.com/office/drawing/2014/main" id="{552A00C7-2AE9-4CE3-B3ED-8FD512C205C4}"/>
              </a:ext>
            </a:extLst>
          </p:cNvPr>
          <p:cNvPicPr>
            <a:picLocks noGrp="1" noChangeAspect="1"/>
          </p:cNvPicPr>
          <p:nvPr>
            <p:ph idx="1"/>
          </p:nvPr>
        </p:nvPicPr>
        <p:blipFill>
          <a:blip r:embed="rId3"/>
          <a:stretch>
            <a:fillRect/>
          </a:stretch>
        </p:blipFill>
        <p:spPr>
          <a:xfrm>
            <a:off x="388995" y="2410125"/>
            <a:ext cx="3374231" cy="3548062"/>
          </a:xfrm>
        </p:spPr>
      </p:pic>
      <p:pic>
        <p:nvPicPr>
          <p:cNvPr id="5" name="Picture 5" descr="A picture containing posing&#10;&#10;Description automatically generated">
            <a:extLst>
              <a:ext uri="{FF2B5EF4-FFF2-40B4-BE49-F238E27FC236}">
                <a16:creationId xmlns:a16="http://schemas.microsoft.com/office/drawing/2014/main" id="{FE0F01C8-3B8D-452A-944A-7B3E24BB200F}"/>
              </a:ext>
            </a:extLst>
          </p:cNvPr>
          <p:cNvPicPr>
            <a:picLocks noChangeAspect="1"/>
          </p:cNvPicPr>
          <p:nvPr/>
        </p:nvPicPr>
        <p:blipFill>
          <a:blip r:embed="rId4"/>
          <a:stretch>
            <a:fillRect/>
          </a:stretch>
        </p:blipFill>
        <p:spPr>
          <a:xfrm>
            <a:off x="4425125" y="2414779"/>
            <a:ext cx="3627500" cy="3552442"/>
          </a:xfrm>
          <a:prstGeom prst="rect">
            <a:avLst/>
          </a:prstGeom>
        </p:spPr>
      </p:pic>
      <p:pic>
        <p:nvPicPr>
          <p:cNvPr id="6" name="Picture 6">
            <a:extLst>
              <a:ext uri="{FF2B5EF4-FFF2-40B4-BE49-F238E27FC236}">
                <a16:creationId xmlns:a16="http://schemas.microsoft.com/office/drawing/2014/main" id="{5D55FB4B-C8AB-4A01-AC8C-3B0B93426156}"/>
              </a:ext>
            </a:extLst>
          </p:cNvPr>
          <p:cNvPicPr>
            <a:picLocks noChangeAspect="1"/>
          </p:cNvPicPr>
          <p:nvPr/>
        </p:nvPicPr>
        <p:blipFill rotWithShape="1">
          <a:blip r:embed="rId5"/>
          <a:srcRect b="13623"/>
          <a:stretch/>
        </p:blipFill>
        <p:spPr>
          <a:xfrm>
            <a:off x="8786813" y="2412334"/>
            <a:ext cx="2667000" cy="3554230"/>
          </a:xfrm>
          <a:prstGeom prst="rect">
            <a:avLst/>
          </a:prstGeom>
        </p:spPr>
      </p:pic>
    </p:spTree>
    <p:custDataLst>
      <p:tags r:id="rId1"/>
    </p:custDataLst>
    <p:extLst>
      <p:ext uri="{BB962C8B-B14F-4D97-AF65-F5344CB8AC3E}">
        <p14:creationId xmlns:p14="http://schemas.microsoft.com/office/powerpoint/2010/main" val="474524584"/>
      </p:ext>
    </p:extLst>
  </p:cSld>
  <p:clrMapOvr>
    <a:masterClrMapping/>
  </p:clrMapOvr>
  <mc:AlternateContent xmlns:mc="http://schemas.openxmlformats.org/markup-compatibility/2006" xmlns:p14="http://schemas.microsoft.com/office/powerpoint/2010/main">
    <mc:Choice Requires="p14">
      <p:transition spd="slow" p14:dur="2000" advTm="57479"/>
    </mc:Choice>
    <mc:Fallback xmlns="">
      <p:transition spd="slow" advTm="574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AA7A-5A3F-46CB-B9B3-D662AE32A13D}"/>
              </a:ext>
            </a:extLst>
          </p:cNvPr>
          <p:cNvSpPr>
            <a:spLocks noGrp="1"/>
          </p:cNvSpPr>
          <p:nvPr>
            <p:ph type="title"/>
          </p:nvPr>
        </p:nvSpPr>
        <p:spPr/>
        <p:txBody>
          <a:bodyPr/>
          <a:lstStyle/>
          <a:p>
            <a:r>
              <a:rPr lang="en-US"/>
              <a:t>The Internet – a gift to Bad Guys (and girls)</a:t>
            </a:r>
          </a:p>
        </p:txBody>
      </p:sp>
      <p:sp>
        <p:nvSpPr>
          <p:cNvPr id="8" name="TextBox 7">
            <a:extLst>
              <a:ext uri="{FF2B5EF4-FFF2-40B4-BE49-F238E27FC236}">
                <a16:creationId xmlns:a16="http://schemas.microsoft.com/office/drawing/2014/main" id="{038C3494-53E4-49F8-8429-49FC046E9E95}"/>
              </a:ext>
            </a:extLst>
          </p:cNvPr>
          <p:cNvSpPr txBox="1"/>
          <p:nvPr/>
        </p:nvSpPr>
        <p:spPr>
          <a:xfrm>
            <a:off x="7855743" y="200977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Takes seconds to add 100s of young people</a:t>
            </a:r>
          </a:p>
        </p:txBody>
      </p:sp>
      <p:sp>
        <p:nvSpPr>
          <p:cNvPr id="9" name="TextBox 8">
            <a:extLst>
              <a:ext uri="{FF2B5EF4-FFF2-40B4-BE49-F238E27FC236}">
                <a16:creationId xmlns:a16="http://schemas.microsoft.com/office/drawing/2014/main" id="{87F5610D-F275-4152-A46D-D051DDF670E1}"/>
              </a:ext>
            </a:extLst>
          </p:cNvPr>
          <p:cNvSpPr txBox="1"/>
          <p:nvPr/>
        </p:nvSpPr>
        <p:spPr>
          <a:xfrm>
            <a:off x="9224963" y="2759868"/>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Don't even need to add them if their profiles are not private</a:t>
            </a:r>
          </a:p>
        </p:txBody>
      </p:sp>
      <p:sp>
        <p:nvSpPr>
          <p:cNvPr id="10" name="TextBox 9">
            <a:extLst>
              <a:ext uri="{FF2B5EF4-FFF2-40B4-BE49-F238E27FC236}">
                <a16:creationId xmlns:a16="http://schemas.microsoft.com/office/drawing/2014/main" id="{93A9FFF1-42C1-46A8-8F10-4F523E912D26}"/>
              </a:ext>
            </a:extLst>
          </p:cNvPr>
          <p:cNvSpPr txBox="1"/>
          <p:nvPr/>
        </p:nvSpPr>
        <p:spPr>
          <a:xfrm>
            <a:off x="8153400" y="3783806"/>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Can see their friends list, so can add all their mates for good measure</a:t>
            </a:r>
          </a:p>
        </p:txBody>
      </p:sp>
      <p:sp>
        <p:nvSpPr>
          <p:cNvPr id="12" name="TextBox 11">
            <a:extLst>
              <a:ext uri="{FF2B5EF4-FFF2-40B4-BE49-F238E27FC236}">
                <a16:creationId xmlns:a16="http://schemas.microsoft.com/office/drawing/2014/main" id="{290C81A4-339F-463C-B3FD-D79078E2A5D2}"/>
              </a:ext>
            </a:extLst>
          </p:cNvPr>
          <p:cNvSpPr txBox="1"/>
          <p:nvPr/>
        </p:nvSpPr>
        <p:spPr>
          <a:xfrm>
            <a:off x="9224962" y="4831555"/>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Don't need to ask their name and age, it's all there</a:t>
            </a:r>
          </a:p>
        </p:txBody>
      </p:sp>
      <p:sp>
        <p:nvSpPr>
          <p:cNvPr id="13" name="TextBox 12">
            <a:extLst>
              <a:ext uri="{FF2B5EF4-FFF2-40B4-BE49-F238E27FC236}">
                <a16:creationId xmlns:a16="http://schemas.microsoft.com/office/drawing/2014/main" id="{C8186A24-F139-4FDF-A414-AB1C261FC3DE}"/>
              </a:ext>
            </a:extLst>
          </p:cNvPr>
          <p:cNvSpPr txBox="1"/>
          <p:nvPr/>
        </p:nvSpPr>
        <p:spPr>
          <a:xfrm>
            <a:off x="6891337" y="5926930"/>
            <a:ext cx="35647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Can see their location (pictures, videos location settings on)</a:t>
            </a:r>
          </a:p>
        </p:txBody>
      </p:sp>
      <p:sp>
        <p:nvSpPr>
          <p:cNvPr id="15" name="TextBox 14">
            <a:extLst>
              <a:ext uri="{FF2B5EF4-FFF2-40B4-BE49-F238E27FC236}">
                <a16:creationId xmlns:a16="http://schemas.microsoft.com/office/drawing/2014/main" id="{C698446E-E127-479E-A61F-C15876DEE7C6}"/>
              </a:ext>
            </a:extLst>
          </p:cNvPr>
          <p:cNvSpPr txBox="1"/>
          <p:nvPr/>
        </p:nvSpPr>
        <p:spPr>
          <a:xfrm>
            <a:off x="4629149" y="5605462"/>
            <a:ext cx="2183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Can pretend to like their hobbies</a:t>
            </a:r>
          </a:p>
        </p:txBody>
      </p:sp>
      <p:sp>
        <p:nvSpPr>
          <p:cNvPr id="17" name="TextBox 16">
            <a:extLst>
              <a:ext uri="{FF2B5EF4-FFF2-40B4-BE49-F238E27FC236}">
                <a16:creationId xmlns:a16="http://schemas.microsoft.com/office/drawing/2014/main" id="{C98DA89F-5B78-4A32-9D01-D2AC0554D4B1}"/>
              </a:ext>
            </a:extLst>
          </p:cNvPr>
          <p:cNvSpPr txBox="1"/>
          <p:nvPr/>
        </p:nvSpPr>
        <p:spPr>
          <a:xfrm>
            <a:off x="1450181" y="5855493"/>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Don't need to slowly find out their vulnerabilities – it's all there</a:t>
            </a:r>
          </a:p>
        </p:txBody>
      </p:sp>
      <p:sp>
        <p:nvSpPr>
          <p:cNvPr id="19" name="TextBox 18">
            <a:extLst>
              <a:ext uri="{FF2B5EF4-FFF2-40B4-BE49-F238E27FC236}">
                <a16:creationId xmlns:a16="http://schemas.microsoft.com/office/drawing/2014/main" id="{AEBD1CC1-E13E-416E-A05C-B68B720B26B6}"/>
              </a:ext>
            </a:extLst>
          </p:cNvPr>
          <p:cNvSpPr txBox="1"/>
          <p:nvPr/>
        </p:nvSpPr>
        <p:spPr>
          <a:xfrm>
            <a:off x="152400" y="4831556"/>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Pictures – with a bit of flattery, can persuade them to go further</a:t>
            </a:r>
          </a:p>
        </p:txBody>
      </p:sp>
      <p:sp>
        <p:nvSpPr>
          <p:cNvPr id="21" name="TextBox 20">
            <a:extLst>
              <a:ext uri="{FF2B5EF4-FFF2-40B4-BE49-F238E27FC236}">
                <a16:creationId xmlns:a16="http://schemas.microsoft.com/office/drawing/2014/main" id="{61D13BA2-7ECA-43B0-B5EE-93E26C6D91C1}"/>
              </a:ext>
            </a:extLst>
          </p:cNvPr>
          <p:cNvSpPr txBox="1"/>
          <p:nvPr/>
        </p:nvSpPr>
        <p:spPr>
          <a:xfrm>
            <a:off x="997744" y="384333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Can't see me – I can be whoever I want</a:t>
            </a:r>
          </a:p>
        </p:txBody>
      </p:sp>
      <p:sp>
        <p:nvSpPr>
          <p:cNvPr id="23" name="TextBox 22">
            <a:extLst>
              <a:ext uri="{FF2B5EF4-FFF2-40B4-BE49-F238E27FC236}">
                <a16:creationId xmlns:a16="http://schemas.microsoft.com/office/drawing/2014/main" id="{AA58416A-852E-4242-8560-C21AE7668F4E}"/>
              </a:ext>
            </a:extLst>
          </p:cNvPr>
          <p:cNvSpPr txBox="1"/>
          <p:nvPr/>
        </p:nvSpPr>
        <p:spPr>
          <a:xfrm>
            <a:off x="1676400" y="2009775"/>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One picture or secret is all it takes</a:t>
            </a:r>
          </a:p>
        </p:txBody>
      </p:sp>
      <p:sp>
        <p:nvSpPr>
          <p:cNvPr id="24" name="TextBox 23">
            <a:extLst>
              <a:ext uri="{FF2B5EF4-FFF2-40B4-BE49-F238E27FC236}">
                <a16:creationId xmlns:a16="http://schemas.microsoft.com/office/drawing/2014/main" id="{0A239C16-5926-467D-A385-5018B313E333}"/>
              </a:ext>
            </a:extLst>
          </p:cNvPr>
          <p:cNvSpPr txBox="1"/>
          <p:nvPr/>
        </p:nvSpPr>
        <p:spPr>
          <a:xfrm>
            <a:off x="259556" y="2759868"/>
            <a:ext cx="3088480" cy="947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Lack of sleep and/or online gaming can lower inhibitions</a:t>
            </a:r>
          </a:p>
        </p:txBody>
      </p:sp>
      <p:pic>
        <p:nvPicPr>
          <p:cNvPr id="4100" name="Picture 4" descr="Birthday Gift PNG, Birthday Gift Transparent Background - FreeIconsPNG">
            <a:extLst>
              <a:ext uri="{FF2B5EF4-FFF2-40B4-BE49-F238E27FC236}">
                <a16:creationId xmlns:a16="http://schemas.microsoft.com/office/drawing/2014/main" id="{027C7F74-0488-4AD6-91FA-CA1DA9403C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0943" y="1545432"/>
            <a:ext cx="4114799" cy="4114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6356035"/>
      </p:ext>
    </p:extLst>
  </p:cSld>
  <p:clrMapOvr>
    <a:masterClrMapping/>
  </p:clrMapOvr>
  <mc:AlternateContent xmlns:mc="http://schemas.openxmlformats.org/markup-compatibility/2006" xmlns:p14="http://schemas.microsoft.com/office/powerpoint/2010/main">
    <mc:Choice Requires="p14">
      <p:transition spd="slow" p14:dur="2000" advTm="227495"/>
    </mc:Choice>
    <mc:Fallback xmlns="">
      <p:transition spd="slow" advTm="227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4" descr="A picture containing person, indoor&#10;&#10;Description automatically generated">
            <a:extLst>
              <a:ext uri="{FF2B5EF4-FFF2-40B4-BE49-F238E27FC236}">
                <a16:creationId xmlns:a16="http://schemas.microsoft.com/office/drawing/2014/main" id="{1B0E3D28-D7A2-4A31-B072-E6C071B07FB7}"/>
              </a:ext>
            </a:extLst>
          </p:cNvPr>
          <p:cNvPicPr>
            <a:picLocks noChangeAspect="1"/>
          </p:cNvPicPr>
          <p:nvPr/>
        </p:nvPicPr>
        <p:blipFill rotWithShape="1">
          <a:blip r:embed="rId4"/>
          <a:srcRect l="33271" r="26115"/>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747F85-283C-4395-9548-C2FE61F41A6E}"/>
              </a:ext>
            </a:extLst>
          </p:cNvPr>
          <p:cNvSpPr>
            <a:spLocks noGrp="1"/>
          </p:cNvSpPr>
          <p:nvPr>
            <p:ph type="title"/>
          </p:nvPr>
        </p:nvSpPr>
        <p:spPr>
          <a:xfrm>
            <a:off x="680321" y="753228"/>
            <a:ext cx="7087552" cy="1080938"/>
          </a:xfrm>
        </p:spPr>
        <p:txBody>
          <a:bodyPr>
            <a:normAutofit/>
          </a:bodyPr>
          <a:lstStyle/>
          <a:p>
            <a:r>
              <a:rPr lang="en-US"/>
              <a:t>Why do people groom online?</a:t>
            </a:r>
          </a:p>
        </p:txBody>
      </p:sp>
      <p:pic>
        <p:nvPicPr>
          <p:cNvPr id="15" name="Picture 14">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EAE540F0-F6F2-401E-A41E-809BAA1C76DB}"/>
              </a:ext>
            </a:extLst>
          </p:cNvPr>
          <p:cNvSpPr>
            <a:spLocks noGrp="1"/>
          </p:cNvSpPr>
          <p:nvPr>
            <p:ph idx="1"/>
          </p:nvPr>
        </p:nvSpPr>
        <p:spPr>
          <a:xfrm>
            <a:off x="680321" y="2336873"/>
            <a:ext cx="6423211" cy="3599316"/>
          </a:xfrm>
        </p:spPr>
        <p:txBody>
          <a:bodyPr vert="horz" lIns="91440" tIns="45720" rIns="91440" bIns="45720" rtlCol="0" anchor="t">
            <a:normAutofit/>
          </a:bodyPr>
          <a:lstStyle/>
          <a:p>
            <a:r>
              <a:rPr lang="en-US" dirty="0"/>
              <a:t>For indecent images of children – for sexual gratification or to be sold (or both)</a:t>
            </a:r>
          </a:p>
          <a:p>
            <a:r>
              <a:rPr lang="en-US" dirty="0"/>
              <a:t>For access to that child's friends</a:t>
            </a:r>
          </a:p>
          <a:p>
            <a:r>
              <a:rPr lang="en-US" dirty="0"/>
              <a:t>To try to meet up with the child</a:t>
            </a:r>
          </a:p>
          <a:p>
            <a:r>
              <a:rPr lang="en-US" dirty="0"/>
              <a:t>For 'Sextortion' - to gain money from the child</a:t>
            </a:r>
          </a:p>
          <a:p>
            <a:r>
              <a:rPr lang="en-US" dirty="0"/>
              <a:t>To force the child into criminal exploitation</a:t>
            </a:r>
          </a:p>
          <a:p>
            <a:r>
              <a:rPr lang="en-US" dirty="0"/>
              <a:t>To humiliate and control the child</a:t>
            </a:r>
          </a:p>
        </p:txBody>
      </p:sp>
    </p:spTree>
    <p:custDataLst>
      <p:tags r:id="rId1"/>
    </p:custDataLst>
    <p:extLst>
      <p:ext uri="{BB962C8B-B14F-4D97-AF65-F5344CB8AC3E}">
        <p14:creationId xmlns:p14="http://schemas.microsoft.com/office/powerpoint/2010/main" val="1072618757"/>
      </p:ext>
    </p:extLst>
  </p:cSld>
  <p:clrMapOvr>
    <a:masterClrMapping/>
  </p:clrMapOvr>
  <mc:AlternateContent xmlns:mc="http://schemas.openxmlformats.org/markup-compatibility/2006" xmlns:p14="http://schemas.microsoft.com/office/powerpoint/2010/main">
    <mc:Choice Requires="p14">
      <p:transition spd="slow" p14:dur="2000" advTm="80700"/>
    </mc:Choice>
    <mc:Fallback xmlns="">
      <p:transition spd="slow" advTm="80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9287-4E88-4837-BBE0-7248115F96E5}"/>
              </a:ext>
            </a:extLst>
          </p:cNvPr>
          <p:cNvSpPr>
            <a:spLocks noGrp="1"/>
          </p:cNvSpPr>
          <p:nvPr>
            <p:ph type="title"/>
          </p:nvPr>
        </p:nvSpPr>
        <p:spPr/>
        <p:txBody>
          <a:bodyPr/>
          <a:lstStyle/>
          <a:p>
            <a:r>
              <a:rPr lang="en-US"/>
              <a:t>Privacy Settings</a:t>
            </a:r>
          </a:p>
        </p:txBody>
      </p:sp>
      <p:sp>
        <p:nvSpPr>
          <p:cNvPr id="3" name="Content Placeholder 2">
            <a:extLst>
              <a:ext uri="{FF2B5EF4-FFF2-40B4-BE49-F238E27FC236}">
                <a16:creationId xmlns:a16="http://schemas.microsoft.com/office/drawing/2014/main" id="{3665D95D-26DD-46D0-801A-84B822DEEBEC}"/>
              </a:ext>
            </a:extLst>
          </p:cNvPr>
          <p:cNvSpPr>
            <a:spLocks noGrp="1"/>
          </p:cNvSpPr>
          <p:nvPr>
            <p:ph idx="1"/>
          </p:nvPr>
        </p:nvSpPr>
        <p:spPr>
          <a:xfrm>
            <a:off x="287415" y="2336873"/>
            <a:ext cx="11530766" cy="3599316"/>
          </a:xfrm>
        </p:spPr>
        <p:txBody>
          <a:bodyPr vert="horz" lIns="91440" tIns="45720" rIns="91440" bIns="45720" rtlCol="0" anchor="t">
            <a:normAutofit fontScale="85000" lnSpcReduction="20000"/>
          </a:bodyPr>
          <a:lstStyle/>
          <a:p>
            <a:r>
              <a:rPr lang="en-US" dirty="0"/>
              <a:t>Support your child to keep themselves safe by setting their privacy settings to 'private’ or by being in charge of their social media account. </a:t>
            </a:r>
          </a:p>
          <a:p>
            <a:r>
              <a:rPr lang="en-US" dirty="0"/>
              <a:t>Don’t leave yours open when they’re around and might have access to your device.</a:t>
            </a:r>
          </a:p>
          <a:p>
            <a:endParaRPr lang="en-US" dirty="0"/>
          </a:p>
          <a:p>
            <a:r>
              <a:rPr lang="en-US" dirty="0"/>
              <a:t>BUT ensure that even if their accounts are private, the 'friends' or 'followers' they have on certain sites may not be real friends. Talk about what makes a good friend.</a:t>
            </a:r>
          </a:p>
          <a:p>
            <a:endParaRPr lang="en-US" dirty="0"/>
          </a:p>
          <a:p>
            <a:r>
              <a:rPr lang="en-US" dirty="0"/>
              <a:t>And remember – hashtags bring your child's posts and photos to an even wider audience e.g. #hotsummerdays #icecreamcrazy #cutedogsuk</a:t>
            </a:r>
          </a:p>
          <a:p>
            <a:endParaRPr lang="en-US" dirty="0"/>
          </a:p>
          <a:p>
            <a:r>
              <a:rPr lang="en-US" dirty="0"/>
              <a:t>Settings on most social media will usually look like 3 lines, 3 dots or a cog symbol like this: </a:t>
            </a:r>
          </a:p>
        </p:txBody>
      </p:sp>
      <p:pic>
        <p:nvPicPr>
          <p:cNvPr id="4" name="Picture 4">
            <a:extLst>
              <a:ext uri="{FF2B5EF4-FFF2-40B4-BE49-F238E27FC236}">
                <a16:creationId xmlns:a16="http://schemas.microsoft.com/office/drawing/2014/main" id="{C035B6E3-9CE0-402F-9CB1-B2A81DC6090A}"/>
              </a:ext>
            </a:extLst>
          </p:cNvPr>
          <p:cNvPicPr>
            <a:picLocks noChangeAspect="1"/>
          </p:cNvPicPr>
          <p:nvPr/>
        </p:nvPicPr>
        <p:blipFill>
          <a:blip r:embed="rId3"/>
          <a:stretch>
            <a:fillRect/>
          </a:stretch>
        </p:blipFill>
        <p:spPr>
          <a:xfrm>
            <a:off x="5205413" y="5705015"/>
            <a:ext cx="1334536" cy="1150604"/>
          </a:xfrm>
          <a:prstGeom prst="rect">
            <a:avLst/>
          </a:prstGeom>
        </p:spPr>
      </p:pic>
    </p:spTree>
    <p:custDataLst>
      <p:tags r:id="rId1"/>
    </p:custDataLst>
    <p:extLst>
      <p:ext uri="{BB962C8B-B14F-4D97-AF65-F5344CB8AC3E}">
        <p14:creationId xmlns:p14="http://schemas.microsoft.com/office/powerpoint/2010/main" val="3771231804"/>
      </p:ext>
    </p:extLst>
  </p:cSld>
  <p:clrMapOvr>
    <a:masterClrMapping/>
  </p:clrMapOvr>
  <mc:AlternateContent xmlns:mc="http://schemas.openxmlformats.org/markup-compatibility/2006" xmlns:p14="http://schemas.microsoft.com/office/powerpoint/2010/main">
    <mc:Choice Requires="p14">
      <p:transition spd="slow" p14:dur="2000" advTm="134537"/>
    </mc:Choice>
    <mc:Fallback xmlns="">
      <p:transition spd="slow" advTm="134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FEFA-BBF3-435A-A4F8-4217773EA712}"/>
              </a:ext>
            </a:extLst>
          </p:cNvPr>
          <p:cNvSpPr>
            <a:spLocks noGrp="1"/>
          </p:cNvSpPr>
          <p:nvPr>
            <p:ph type="title"/>
          </p:nvPr>
        </p:nvSpPr>
        <p:spPr>
          <a:xfrm>
            <a:off x="680321" y="753228"/>
            <a:ext cx="9613861" cy="1080938"/>
          </a:xfrm>
        </p:spPr>
        <p:txBody>
          <a:bodyPr>
            <a:normAutofit/>
          </a:bodyPr>
          <a:lstStyle/>
          <a:p>
            <a:r>
              <a:rPr lang="en-US"/>
              <a:t>Block, Report, Delete or Mute</a:t>
            </a:r>
          </a:p>
        </p:txBody>
      </p:sp>
      <p:sp>
        <p:nvSpPr>
          <p:cNvPr id="3" name="Content Placeholder 2">
            <a:extLst>
              <a:ext uri="{FF2B5EF4-FFF2-40B4-BE49-F238E27FC236}">
                <a16:creationId xmlns:a16="http://schemas.microsoft.com/office/drawing/2014/main" id="{C16541C1-E847-45EF-80C8-0DB165098B1A}"/>
              </a:ext>
            </a:extLst>
          </p:cNvPr>
          <p:cNvSpPr>
            <a:spLocks noGrp="1"/>
          </p:cNvSpPr>
          <p:nvPr>
            <p:ph idx="1"/>
          </p:nvPr>
        </p:nvSpPr>
        <p:spPr>
          <a:xfrm>
            <a:off x="680321" y="2336873"/>
            <a:ext cx="8314592" cy="3599316"/>
          </a:xfrm>
        </p:spPr>
        <p:txBody>
          <a:bodyPr vert="horz" lIns="91440" tIns="45720" rIns="91440" bIns="45720" rtlCol="0" anchor="t">
            <a:noAutofit/>
          </a:bodyPr>
          <a:lstStyle/>
          <a:p>
            <a:r>
              <a:rPr lang="en-US" sz="1800" dirty="0"/>
              <a:t>Some social media (such as Discord) do not allow you to easily report someone – which is a big concern</a:t>
            </a:r>
          </a:p>
          <a:p>
            <a:pPr marL="0" indent="0">
              <a:buNone/>
            </a:pPr>
            <a:endParaRPr lang="en-US" sz="1400" dirty="0"/>
          </a:p>
          <a:p>
            <a:r>
              <a:rPr lang="en-US" sz="1800" dirty="0"/>
              <a:t>However, it's important that you and your child know how to do this – and feel empowered to do so</a:t>
            </a:r>
          </a:p>
          <a:p>
            <a:endParaRPr lang="en-US" sz="1400" dirty="0"/>
          </a:p>
          <a:p>
            <a:r>
              <a:rPr lang="en-US" sz="1800" dirty="0"/>
              <a:t>You can look at terms and conditions on each platform for how to block, report, delete or mute</a:t>
            </a:r>
          </a:p>
          <a:p>
            <a:endParaRPr lang="en-US" sz="1400" dirty="0"/>
          </a:p>
          <a:p>
            <a:r>
              <a:rPr lang="en-US" sz="1800" dirty="0"/>
              <a:t>Report on CEOP – click the button and input the information if you feel your child has been groomed, or someone is trying to exploit them</a:t>
            </a:r>
          </a:p>
          <a:p>
            <a:endParaRPr lang="en-US" sz="1400" dirty="0"/>
          </a:p>
          <a:p>
            <a:r>
              <a:rPr lang="en-US" sz="1800" dirty="0"/>
              <a:t>Childline Report Remove Tool if images have been shared</a:t>
            </a:r>
          </a:p>
        </p:txBody>
      </p:sp>
      <p:pic>
        <p:nvPicPr>
          <p:cNvPr id="4" name="Picture 4">
            <a:extLst>
              <a:ext uri="{FF2B5EF4-FFF2-40B4-BE49-F238E27FC236}">
                <a16:creationId xmlns:a16="http://schemas.microsoft.com/office/drawing/2014/main" id="{14E0157D-7A7F-43C3-99A2-43B65A252984}"/>
              </a:ext>
            </a:extLst>
          </p:cNvPr>
          <p:cNvPicPr>
            <a:picLocks noChangeAspect="1"/>
          </p:cNvPicPr>
          <p:nvPr/>
        </p:nvPicPr>
        <p:blipFill rotWithShape="1">
          <a:blip r:embed="rId3"/>
          <a:srcRect l="25586" r="25139" b="1"/>
          <a:stretch/>
        </p:blipFill>
        <p:spPr>
          <a:xfrm>
            <a:off x="9197906" y="2337326"/>
            <a:ext cx="2656718" cy="3598863"/>
          </a:xfrm>
          <a:prstGeom prst="rect">
            <a:avLst/>
          </a:prstGeom>
          <a:ln>
            <a:noFill/>
          </a:ln>
          <a:effectLst>
            <a:outerShdw blurRad="76200" dist="63500" dir="5040000" algn="tl" rotWithShape="0">
              <a:srgbClr val="000000">
                <a:alpha val="41000"/>
              </a:srgbClr>
            </a:outerShdw>
          </a:effectLst>
        </p:spPr>
      </p:pic>
    </p:spTree>
    <p:custDataLst>
      <p:tags r:id="rId1"/>
    </p:custDataLst>
    <p:extLst>
      <p:ext uri="{BB962C8B-B14F-4D97-AF65-F5344CB8AC3E}">
        <p14:creationId xmlns:p14="http://schemas.microsoft.com/office/powerpoint/2010/main" val="2055356817"/>
      </p:ext>
    </p:extLst>
  </p:cSld>
  <p:clrMapOvr>
    <a:masterClrMapping/>
  </p:clrMapOvr>
  <mc:AlternateContent xmlns:mc="http://schemas.openxmlformats.org/markup-compatibility/2006" xmlns:p14="http://schemas.microsoft.com/office/powerpoint/2010/main">
    <mc:Choice Requires="p14">
      <p:transition spd="slow" p14:dur="2000" advTm="78818"/>
    </mc:Choice>
    <mc:Fallback xmlns="">
      <p:transition spd="slow" advTm="78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C192-702D-44A1-B9EE-3D86859D0DE9}"/>
              </a:ext>
            </a:extLst>
          </p:cNvPr>
          <p:cNvSpPr>
            <a:spLocks noGrp="1"/>
          </p:cNvSpPr>
          <p:nvPr>
            <p:ph type="title"/>
          </p:nvPr>
        </p:nvSpPr>
        <p:spPr/>
        <p:txBody>
          <a:bodyPr/>
          <a:lstStyle/>
          <a:p>
            <a:r>
              <a:rPr lang="en-US" dirty="0"/>
              <a:t>Online Bullying</a:t>
            </a:r>
          </a:p>
        </p:txBody>
      </p:sp>
      <p:pic>
        <p:nvPicPr>
          <p:cNvPr id="4" name="Picture 4">
            <a:hlinkClick r:id="" action="ppaction://media"/>
            <a:extLst>
              <a:ext uri="{FF2B5EF4-FFF2-40B4-BE49-F238E27FC236}">
                <a16:creationId xmlns:a16="http://schemas.microsoft.com/office/drawing/2014/main" id="{51E4C630-DC58-463F-9BBD-757A7DA61B08}"/>
              </a:ext>
            </a:extLst>
          </p:cNvPr>
          <p:cNvPicPr>
            <a:picLocks noGrp="1" noRot="1" noChangeAspect="1"/>
          </p:cNvPicPr>
          <p:nvPr>
            <p:ph idx="1"/>
            <a:videoFile r:link="rId2"/>
          </p:nvPr>
        </p:nvPicPr>
        <p:blipFill>
          <a:blip r:embed="rId4"/>
          <a:stretch>
            <a:fillRect/>
          </a:stretch>
        </p:blipFill>
        <p:spPr>
          <a:xfrm>
            <a:off x="3201988" y="2411457"/>
            <a:ext cx="5572124" cy="4131468"/>
          </a:xfrm>
        </p:spPr>
      </p:pic>
    </p:spTree>
    <p:custDataLst>
      <p:tags r:id="rId1"/>
    </p:custDataLst>
    <p:extLst>
      <p:ext uri="{BB962C8B-B14F-4D97-AF65-F5344CB8AC3E}">
        <p14:creationId xmlns:p14="http://schemas.microsoft.com/office/powerpoint/2010/main" val="3891325230"/>
      </p:ext>
    </p:extLst>
  </p:cSld>
  <p:clrMapOvr>
    <a:masterClrMapping/>
  </p:clrMapOvr>
  <mc:AlternateContent xmlns:mc="http://schemas.openxmlformats.org/markup-compatibility/2006" xmlns:p14="http://schemas.microsoft.com/office/powerpoint/2010/main">
    <mc:Choice Requires="p14">
      <p:transition spd="slow" p14:dur="2000" advTm="95653"/>
    </mc:Choice>
    <mc:Fallback xmlns="">
      <p:transition spd="slow" advTm="956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1217" objId="4"/>
        <p14:triggerEvt type="onClick" time="11218" objId="4"/>
        <p14:stopEvt time="93364" objId="4"/>
        <p14:playEvt time="93401" objId="4"/>
        <p14:pauseEvt time="95523" objId="4"/>
        <p14:stopEvt time="95523"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3" name="Rectangle 82">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Picture 7" descr="Paraplegic men playing tennis">
            <a:extLst>
              <a:ext uri="{FF2B5EF4-FFF2-40B4-BE49-F238E27FC236}">
                <a16:creationId xmlns:a16="http://schemas.microsoft.com/office/drawing/2014/main" id="{966FAAF6-EF7D-4BDD-AB3E-7CD0B6D38A19}"/>
              </a:ext>
            </a:extLst>
          </p:cNvPr>
          <p:cNvPicPr>
            <a:picLocks noChangeAspect="1"/>
          </p:cNvPicPr>
          <p:nvPr/>
        </p:nvPicPr>
        <p:blipFill rotWithShape="1">
          <a:blip r:embed="rId4"/>
          <a:srcRect l="29488" r="25329"/>
          <a:stretch/>
        </p:blipFill>
        <p:spPr>
          <a:xfrm>
            <a:off x="7547810" y="10"/>
            <a:ext cx="4641013" cy="6856310"/>
          </a:xfrm>
          <a:prstGeom prst="rect">
            <a:avLst/>
          </a:prstGeom>
          <a:ln>
            <a:noFill/>
          </a:ln>
          <a:effectLst/>
        </p:spPr>
      </p:pic>
      <p:sp>
        <p:nvSpPr>
          <p:cNvPr id="86" name="Rectangle 85">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7F061F-04C0-446A-B7DB-CF4CC3D73992}"/>
              </a:ext>
            </a:extLst>
          </p:cNvPr>
          <p:cNvSpPr>
            <a:spLocks noGrp="1"/>
          </p:cNvSpPr>
          <p:nvPr>
            <p:ph type="title"/>
          </p:nvPr>
        </p:nvSpPr>
        <p:spPr>
          <a:xfrm>
            <a:off x="680321" y="753228"/>
            <a:ext cx="7087552" cy="1080938"/>
          </a:xfrm>
        </p:spPr>
        <p:txBody>
          <a:bodyPr>
            <a:normAutofit/>
          </a:bodyPr>
          <a:lstStyle/>
          <a:p>
            <a:r>
              <a:rPr lang="en-US" dirty="0"/>
              <a:t>Online Bullying – things to remember</a:t>
            </a:r>
          </a:p>
        </p:txBody>
      </p:sp>
      <p:pic>
        <p:nvPicPr>
          <p:cNvPr id="88" name="Picture 87">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2A47BEF3-B12A-4AE1-8089-2AF3C55BBA64}"/>
              </a:ext>
            </a:extLst>
          </p:cNvPr>
          <p:cNvSpPr>
            <a:spLocks noGrp="1"/>
          </p:cNvSpPr>
          <p:nvPr>
            <p:ph idx="1"/>
          </p:nvPr>
        </p:nvSpPr>
        <p:spPr>
          <a:xfrm>
            <a:off x="327991" y="2336872"/>
            <a:ext cx="6775541" cy="4133501"/>
          </a:xfrm>
        </p:spPr>
        <p:txBody>
          <a:bodyPr vert="horz" lIns="91440" tIns="45720" rIns="91440" bIns="45720" rtlCol="0">
            <a:normAutofit/>
          </a:bodyPr>
          <a:lstStyle/>
          <a:p>
            <a:r>
              <a:rPr lang="en-US" sz="1800" dirty="0"/>
              <a:t>Bullying might come from someone your child knows in real life or may be from an anonymous stranger</a:t>
            </a:r>
          </a:p>
          <a:p>
            <a:endParaRPr lang="en-US" sz="1800" dirty="0"/>
          </a:p>
          <a:p>
            <a:r>
              <a:rPr lang="en-US" sz="1800" dirty="0"/>
              <a:t>Cruel messages sent to your child that are related to their disability, ethnicity, sexuality </a:t>
            </a:r>
            <a:r>
              <a:rPr lang="en-US" sz="1800" dirty="0" err="1"/>
              <a:t>etc</a:t>
            </a:r>
            <a:r>
              <a:rPr lang="en-US" sz="1800" dirty="0"/>
              <a:t> might be a hate crime and can be reported to the police</a:t>
            </a:r>
          </a:p>
          <a:p>
            <a:endParaRPr lang="en-US" sz="1800" dirty="0"/>
          </a:p>
          <a:p>
            <a:r>
              <a:rPr lang="en-US" sz="1800" dirty="0"/>
              <a:t>Tell us at school (even if you know your child has done something wrong too)</a:t>
            </a:r>
          </a:p>
          <a:p>
            <a:pPr marL="0" indent="0">
              <a:buNone/>
            </a:pPr>
            <a:endParaRPr lang="en-US" sz="1800" dirty="0"/>
          </a:p>
          <a:p>
            <a:r>
              <a:rPr lang="en-US" sz="1800" dirty="0"/>
              <a:t>Delete, block, mute and report as soon as you can. Take screenshots if necessary</a:t>
            </a:r>
          </a:p>
          <a:p>
            <a:endParaRPr lang="en-US" sz="1600" dirty="0"/>
          </a:p>
        </p:txBody>
      </p:sp>
    </p:spTree>
    <p:custDataLst>
      <p:tags r:id="rId1"/>
    </p:custDataLst>
    <p:extLst>
      <p:ext uri="{BB962C8B-B14F-4D97-AF65-F5344CB8AC3E}">
        <p14:creationId xmlns:p14="http://schemas.microsoft.com/office/powerpoint/2010/main" val="3064888520"/>
      </p:ext>
    </p:extLst>
  </p:cSld>
  <p:clrMapOvr>
    <a:masterClrMapping/>
  </p:clrMapOvr>
  <mc:AlternateContent xmlns:mc="http://schemas.openxmlformats.org/markup-compatibility/2006" xmlns:p14="http://schemas.microsoft.com/office/powerpoint/2010/main">
    <mc:Choice Requires="p14">
      <p:transition spd="slow" p14:dur="2000" advTm="65200"/>
    </mc:Choice>
    <mc:Fallback xmlns="">
      <p:transition spd="slow" advTm="65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193" r="39795" b="2"/>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7087552" cy="1080938"/>
          </a:xfrm>
        </p:spPr>
        <p:txBody>
          <a:bodyPr>
            <a:normAutofit/>
          </a:bodyPr>
          <a:lstStyle/>
          <a:p>
            <a:r>
              <a:rPr lang="en-GB" dirty="0"/>
              <a:t>Gaming Online</a:t>
            </a:r>
            <a:endParaRPr lang="en-US" dirty="0"/>
          </a:p>
        </p:txBody>
      </p:sp>
      <p:pic>
        <p:nvPicPr>
          <p:cNvPr id="18" name="Picture 17">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p:cNvSpPr>
            <a:spLocks noGrp="1"/>
          </p:cNvSpPr>
          <p:nvPr>
            <p:ph idx="1"/>
          </p:nvPr>
        </p:nvSpPr>
        <p:spPr>
          <a:xfrm>
            <a:off x="277402" y="2301155"/>
            <a:ext cx="7207129" cy="4444658"/>
          </a:xfrm>
        </p:spPr>
        <p:txBody>
          <a:bodyPr vert="horz" lIns="91440" tIns="45720" rIns="91440" bIns="45720" rtlCol="0" anchor="t">
            <a:normAutofit/>
          </a:bodyPr>
          <a:lstStyle/>
          <a:p>
            <a:r>
              <a:rPr lang="en-GB" dirty="0"/>
              <a:t>Are you even aware they're online?</a:t>
            </a:r>
          </a:p>
          <a:p>
            <a:r>
              <a:rPr lang="en-GB" dirty="0"/>
              <a:t>Easy to play with strangers</a:t>
            </a:r>
          </a:p>
          <a:p>
            <a:r>
              <a:rPr lang="en-GB" dirty="0"/>
              <a:t>Can rack up large bills</a:t>
            </a:r>
          </a:p>
          <a:p>
            <a:r>
              <a:rPr lang="en-GB" dirty="0"/>
              <a:t>18 certificates and adult themes</a:t>
            </a:r>
          </a:p>
          <a:p>
            <a:r>
              <a:rPr lang="en-GB" dirty="0"/>
              <a:t>Can be addictive</a:t>
            </a:r>
          </a:p>
          <a:p>
            <a:r>
              <a:rPr lang="en-GB" dirty="0"/>
              <a:t>Excessive gaming - links to health issues</a:t>
            </a:r>
          </a:p>
          <a:p>
            <a:r>
              <a:rPr lang="en-GB" dirty="0"/>
              <a:t>Guard is down when they're excited and distracted (adrenaline)</a:t>
            </a:r>
          </a:p>
          <a:p>
            <a:r>
              <a:rPr lang="en-GB" dirty="0"/>
              <a:t>May then start chatting using Discord etc</a:t>
            </a:r>
          </a:p>
        </p:txBody>
      </p:sp>
      <p:sp>
        <p:nvSpPr>
          <p:cNvPr id="4" name="AutoShape 2" descr="Image result for online gaming">
            <a:hlinkClick r:id="rId6"/>
          </p:cNvPr>
          <p:cNvSpPr>
            <a:spLocks noChangeAspect="1" noChangeArrowheads="1"/>
          </p:cNvSpPr>
          <p:nvPr/>
        </p:nvSpPr>
        <p:spPr bwMode="auto">
          <a:xfrm>
            <a:off x="2020888" y="-1828800"/>
            <a:ext cx="733425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3953252625"/>
      </p:ext>
    </p:extLst>
  </p:cSld>
  <p:clrMapOvr>
    <a:masterClrMapping/>
  </p:clrMapOvr>
  <mc:AlternateContent xmlns:mc="http://schemas.openxmlformats.org/markup-compatibility/2006" xmlns:p14="http://schemas.microsoft.com/office/powerpoint/2010/main">
    <mc:Choice Requires="p14">
      <p:transition spd="slow" p14:dur="2000" advTm="201861"/>
    </mc:Choice>
    <mc:Fallback xmlns="">
      <p:transition spd="slow" advTm="201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00FF9E7-8E46-4DC0-93DA-60BE0E460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3" name="Rectangle 22">
              <a:extLst>
                <a:ext uri="{FF2B5EF4-FFF2-40B4-BE49-F238E27FC236}">
                  <a16:creationId xmlns:a16="http://schemas.microsoft.com/office/drawing/2014/main" id="{956701A1-F27E-4182-9578-B57ACF9D3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BC19C67-025A-4A22-BDB0-4CE8FD806F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6" name="Rectangle 25">
            <a:extLst>
              <a:ext uri="{FF2B5EF4-FFF2-40B4-BE49-F238E27FC236}">
                <a16:creationId xmlns:a16="http://schemas.microsoft.com/office/drawing/2014/main" id="{CD913264-54ED-4FC1-AD22-DAD435060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632247" cy="1080938"/>
          </a:xfrm>
        </p:spPr>
        <p:txBody>
          <a:bodyPr>
            <a:normAutofit/>
          </a:bodyPr>
          <a:lstStyle/>
          <a:p>
            <a:r>
              <a:rPr lang="en-GB" dirty="0"/>
              <a:t>The Number One Message:</a:t>
            </a:r>
          </a:p>
        </p:txBody>
      </p:sp>
      <p:pic>
        <p:nvPicPr>
          <p:cNvPr id="28" name="Picture 27">
            <a:extLst>
              <a:ext uri="{FF2B5EF4-FFF2-40B4-BE49-F238E27FC236}">
                <a16:creationId xmlns:a16="http://schemas.microsoft.com/office/drawing/2014/main" id="{8E6B0E65-BA50-47AD-B2B4-9FEB58F4B7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p:cNvSpPr>
            <a:spLocks noGrp="1"/>
          </p:cNvSpPr>
          <p:nvPr>
            <p:ph idx="1"/>
          </p:nvPr>
        </p:nvSpPr>
        <p:spPr>
          <a:xfrm>
            <a:off x="680322" y="2336873"/>
            <a:ext cx="5632246" cy="3599316"/>
          </a:xfrm>
        </p:spPr>
        <p:txBody>
          <a:bodyPr vert="horz" lIns="91440" tIns="45720" rIns="91440" bIns="45720" rtlCol="0" anchor="t">
            <a:normAutofit fontScale="92500" lnSpcReduction="20000"/>
          </a:bodyPr>
          <a:lstStyle/>
          <a:p>
            <a:pPr marL="0" indent="0">
              <a:buNone/>
            </a:pPr>
            <a:endParaRPr lang="en-GB" sz="2000" dirty="0"/>
          </a:p>
          <a:p>
            <a:pPr marL="0" indent="0">
              <a:buNone/>
            </a:pPr>
            <a:r>
              <a:rPr lang="en-GB" sz="2000" dirty="0"/>
              <a:t>DON’T PANIC – TALK TO THEM.</a:t>
            </a:r>
            <a:endParaRPr lang="en-US" dirty="0"/>
          </a:p>
          <a:p>
            <a:pPr marL="342900" indent="-342900"/>
            <a:endParaRPr lang="en-GB" sz="2000" dirty="0"/>
          </a:p>
          <a:p>
            <a:pPr marL="342900" indent="-342900"/>
            <a:r>
              <a:rPr lang="en-GB" sz="2000" dirty="0"/>
              <a:t>Sometimes we can feel like we're always one step behind developments in the online world but remember, when it comes to being a teenager - You’ve been there, done that.</a:t>
            </a:r>
            <a:endParaRPr lang="en-GB" dirty="0"/>
          </a:p>
          <a:p>
            <a:pPr marL="342900" indent="-342900"/>
            <a:endParaRPr lang="en-GB" sz="2000" dirty="0"/>
          </a:p>
          <a:p>
            <a:pPr marL="342900" indent="-342900"/>
            <a:r>
              <a:rPr lang="en-GB" sz="2000" dirty="0"/>
              <a:t>This presentation involves advice for students aged 11-18 years old with a variety of learning needs. You are the expert on your child - some advice will be relevant for your family, some won't.</a:t>
            </a:r>
            <a:endParaRPr lang="en-GB"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pic>
        <p:nvPicPr>
          <p:cNvPr id="4" name="Picture 4" descr="A picture containing building, person, outdoor, sidewalk&#10;&#10;Description automatically generated">
            <a:extLst>
              <a:ext uri="{FF2B5EF4-FFF2-40B4-BE49-F238E27FC236}">
                <a16:creationId xmlns:a16="http://schemas.microsoft.com/office/drawing/2014/main" id="{6746C40D-291D-4290-BBD6-43C4DCE1E0AC}"/>
              </a:ext>
            </a:extLst>
          </p:cNvPr>
          <p:cNvPicPr>
            <a:picLocks noChangeAspect="1"/>
          </p:cNvPicPr>
          <p:nvPr/>
        </p:nvPicPr>
        <p:blipFill rotWithShape="1">
          <a:blip r:embed="rId4"/>
          <a:srcRect r="4" b="9983"/>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10" name="Picture 4">
            <a:extLst>
              <a:ext uri="{FF2B5EF4-FFF2-40B4-BE49-F238E27FC236}">
                <a16:creationId xmlns:a16="http://schemas.microsoft.com/office/drawing/2014/main" id="{E861264C-84CA-4530-9239-FC8C3F155AF3}"/>
              </a:ext>
            </a:extLst>
          </p:cNvPr>
          <p:cNvPicPr>
            <a:picLocks noChangeAspect="1"/>
          </p:cNvPicPr>
          <p:nvPr/>
        </p:nvPicPr>
        <p:blipFill rotWithShape="1">
          <a:blip r:embed="rId5"/>
          <a:srcRect r="4" b="6999"/>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024241073"/>
      </p:ext>
    </p:extLst>
  </p:cSld>
  <p:clrMapOvr>
    <a:masterClrMapping/>
  </p:clrMapOvr>
  <mc:AlternateContent xmlns:mc="http://schemas.openxmlformats.org/markup-compatibility/2006" xmlns:p14="http://schemas.microsoft.com/office/powerpoint/2010/main">
    <mc:Choice Requires="p14">
      <p:transition spd="slow" p14:dur="2000" advTm="48173"/>
    </mc:Choice>
    <mc:Fallback xmlns="">
      <p:transition spd="slow" advTm="481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 indoor, wall, gambling house&#10;&#10;Description automatically generated">
            <a:extLst>
              <a:ext uri="{FF2B5EF4-FFF2-40B4-BE49-F238E27FC236}">
                <a16:creationId xmlns:a16="http://schemas.microsoft.com/office/drawing/2014/main" id="{8E83C487-23DF-4B96-B619-03CCEF0785CE}"/>
              </a:ext>
            </a:extLst>
          </p:cNvPr>
          <p:cNvPicPr>
            <a:picLocks noChangeAspect="1"/>
          </p:cNvPicPr>
          <p:nvPr/>
        </p:nvPicPr>
        <p:blipFill>
          <a:blip r:embed="rId3"/>
          <a:stretch>
            <a:fillRect/>
          </a:stretch>
        </p:blipFill>
        <p:spPr>
          <a:xfrm>
            <a:off x="6891338" y="179768"/>
            <a:ext cx="4981573" cy="2831338"/>
          </a:xfrm>
          <a:prstGeom prst="rect">
            <a:avLst/>
          </a:prstGeom>
        </p:spPr>
      </p:pic>
      <p:sp>
        <p:nvSpPr>
          <p:cNvPr id="2" name="Title 1"/>
          <p:cNvSpPr>
            <a:spLocks noGrp="1"/>
          </p:cNvSpPr>
          <p:nvPr>
            <p:ph type="title"/>
          </p:nvPr>
        </p:nvSpPr>
        <p:spPr/>
        <p:txBody>
          <a:bodyPr/>
          <a:lstStyle/>
          <a:p>
            <a:r>
              <a:rPr lang="en-GB"/>
              <a:t>What can you do?</a:t>
            </a:r>
            <a:endParaRPr lang="en-US"/>
          </a:p>
        </p:txBody>
      </p:sp>
      <p:sp>
        <p:nvSpPr>
          <p:cNvPr id="5" name="Content Placeholder 4">
            <a:extLst>
              <a:ext uri="{FF2B5EF4-FFF2-40B4-BE49-F238E27FC236}">
                <a16:creationId xmlns:a16="http://schemas.microsoft.com/office/drawing/2014/main" id="{58802882-E9CE-4291-91CA-247C7F6F5680}"/>
              </a:ext>
            </a:extLst>
          </p:cNvPr>
          <p:cNvSpPr>
            <a:spLocks noGrp="1"/>
          </p:cNvSpPr>
          <p:nvPr>
            <p:ph idx="1"/>
          </p:nvPr>
        </p:nvSpPr>
        <p:spPr>
          <a:xfrm>
            <a:off x="466008" y="2324967"/>
            <a:ext cx="11114048" cy="4158909"/>
          </a:xfrm>
        </p:spPr>
        <p:txBody>
          <a:bodyPr vert="horz" lIns="91440" tIns="45720" rIns="91440" bIns="45720" rtlCol="0" anchor="t">
            <a:normAutofit fontScale="92500"/>
          </a:bodyPr>
          <a:lstStyle/>
          <a:p>
            <a:r>
              <a:rPr lang="en-US" dirty="0"/>
              <a:t>Play with your child or play the game yourself first</a:t>
            </a:r>
          </a:p>
          <a:p>
            <a:r>
              <a:rPr lang="en-US" dirty="0"/>
              <a:t>Encourage regular breaks</a:t>
            </a:r>
          </a:p>
          <a:p>
            <a:r>
              <a:rPr lang="en-US" dirty="0"/>
              <a:t>Have the games console or computer in a communal area in the home</a:t>
            </a:r>
          </a:p>
          <a:p>
            <a:r>
              <a:rPr lang="en-US" dirty="0"/>
              <a:t>Discourage the use of headphones (warning – may get noisy!)</a:t>
            </a:r>
          </a:p>
          <a:p>
            <a:r>
              <a:rPr lang="en-US" dirty="0"/>
              <a:t>Set time limits (Settings - Screen Time – App Limits on an </a:t>
            </a:r>
            <a:r>
              <a:rPr lang="en-US" dirty="0" err="1"/>
              <a:t>Iphone</a:t>
            </a:r>
            <a:r>
              <a:rPr lang="en-US" dirty="0"/>
              <a:t>)</a:t>
            </a:r>
          </a:p>
          <a:p>
            <a:r>
              <a:rPr lang="en-US" dirty="0"/>
              <a:t>Turn off internet at night</a:t>
            </a:r>
          </a:p>
          <a:p>
            <a:r>
              <a:rPr lang="en-US" dirty="0"/>
              <a:t>Set limits on only playing with family or friends you know IRL  e.g. school mates</a:t>
            </a:r>
          </a:p>
          <a:p>
            <a:r>
              <a:rPr lang="en-US" dirty="0">
                <a:ea typeface="+mn-lt"/>
                <a:cs typeface="+mn-lt"/>
              </a:rPr>
              <a:t>Choose age-appropriate games (think about your child’s developmental and emotional age):</a:t>
            </a:r>
          </a:p>
          <a:p>
            <a:pPr marL="0" indent="0">
              <a:buNone/>
            </a:pPr>
            <a:r>
              <a:rPr lang="en-US" dirty="0">
                <a:ea typeface="+mn-lt"/>
                <a:cs typeface="+mn-lt"/>
                <a:hlinkClick r:id="rId4"/>
              </a:rPr>
              <a:t>https://parentzone.org.uk/article/choosing-right-console-games-christmas</a:t>
            </a:r>
            <a:endParaRPr lang="en-US" dirty="0"/>
          </a:p>
          <a:p>
            <a:endParaRPr lang="en-US" dirty="0"/>
          </a:p>
        </p:txBody>
      </p:sp>
    </p:spTree>
    <p:custDataLst>
      <p:tags r:id="rId1"/>
    </p:custDataLst>
    <p:extLst>
      <p:ext uri="{BB962C8B-B14F-4D97-AF65-F5344CB8AC3E}">
        <p14:creationId xmlns:p14="http://schemas.microsoft.com/office/powerpoint/2010/main" val="3817307235"/>
      </p:ext>
    </p:extLst>
  </p:cSld>
  <p:clrMapOvr>
    <a:masterClrMapping/>
  </p:clrMapOvr>
  <mc:AlternateContent xmlns:mc="http://schemas.openxmlformats.org/markup-compatibility/2006" xmlns:p14="http://schemas.microsoft.com/office/powerpoint/2010/main">
    <mc:Choice Requires="p14">
      <p:transition spd="slow" p14:dur="2000" advTm="92680"/>
    </mc:Choice>
    <mc:Fallback xmlns="">
      <p:transition spd="slow" advTm="92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Sharing Information and Images</a:t>
            </a:r>
            <a:endParaRPr lang="en-US" dirty="0"/>
          </a:p>
        </p:txBody>
      </p:sp>
      <p:sp>
        <p:nvSpPr>
          <p:cNvPr id="5" name="Content Placeholder 4">
            <a:extLst>
              <a:ext uri="{FF2B5EF4-FFF2-40B4-BE49-F238E27FC236}">
                <a16:creationId xmlns:a16="http://schemas.microsoft.com/office/drawing/2014/main" id="{58802882-E9CE-4291-91CA-247C7F6F5680}"/>
              </a:ext>
            </a:extLst>
          </p:cNvPr>
          <p:cNvSpPr>
            <a:spLocks noGrp="1"/>
          </p:cNvSpPr>
          <p:nvPr>
            <p:ph idx="1"/>
          </p:nvPr>
        </p:nvSpPr>
        <p:spPr>
          <a:xfrm>
            <a:off x="466008" y="2324967"/>
            <a:ext cx="11114048" cy="4158909"/>
          </a:xfrm>
        </p:spPr>
        <p:txBody>
          <a:bodyPr vert="horz" lIns="91440" tIns="45720" rIns="91440" bIns="45720" rtlCol="0" anchor="t">
            <a:normAutofit/>
          </a:bodyPr>
          <a:lstStyle/>
          <a:p>
            <a:r>
              <a:rPr lang="en-US" dirty="0"/>
              <a:t>Nude/semi-nude images or videos of anyone under the age of 18 are illegal.</a:t>
            </a:r>
          </a:p>
          <a:p>
            <a:r>
              <a:rPr lang="en-US" dirty="0"/>
              <a:t>Young people with disabilities can be more trusting and vulnerable to manipulation. </a:t>
            </a:r>
          </a:p>
          <a:p>
            <a:r>
              <a:rPr lang="en-US" dirty="0"/>
              <a:t>They might not </a:t>
            </a:r>
            <a:r>
              <a:rPr lang="en-US" dirty="0" err="1"/>
              <a:t>realise</a:t>
            </a:r>
            <a:r>
              <a:rPr lang="en-US" dirty="0"/>
              <a:t> what they are giving away about themselves and could be vulnerable to identity theft</a:t>
            </a:r>
          </a:p>
          <a:p>
            <a:r>
              <a:rPr lang="en-US" dirty="0"/>
              <a:t>They may be advertising to the world where they are at any given time</a:t>
            </a:r>
          </a:p>
          <a:p>
            <a:r>
              <a:rPr lang="en-US" dirty="0"/>
              <a:t>Make sure you monitor if they are spending any money online (using your bank cards) as they might not be legitimate sites</a:t>
            </a:r>
          </a:p>
          <a:p>
            <a:r>
              <a:rPr lang="en-US" dirty="0"/>
              <a:t>Think about whether you had to input bank details when they use an online game – they could be racking up debt without realizing.</a:t>
            </a:r>
          </a:p>
          <a:p>
            <a:endParaRPr lang="en-US" dirty="0"/>
          </a:p>
        </p:txBody>
      </p:sp>
    </p:spTree>
    <p:custDataLst>
      <p:tags r:id="rId1"/>
    </p:custDataLst>
    <p:extLst>
      <p:ext uri="{BB962C8B-B14F-4D97-AF65-F5344CB8AC3E}">
        <p14:creationId xmlns:p14="http://schemas.microsoft.com/office/powerpoint/2010/main" val="1477908582"/>
      </p:ext>
    </p:extLst>
  </p:cSld>
  <p:clrMapOvr>
    <a:masterClrMapping/>
  </p:clrMapOvr>
  <mc:AlternateContent xmlns:mc="http://schemas.openxmlformats.org/markup-compatibility/2006" xmlns:p14="http://schemas.microsoft.com/office/powerpoint/2010/main">
    <mc:Choice Requires="p14">
      <p:transition spd="slow" p14:dur="2000" advTm="92680"/>
    </mc:Choice>
    <mc:Fallback xmlns="">
      <p:transition spd="slow" advTm="9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3D9F9-AEC1-459C-AFFC-D9A7A8F409FF}"/>
              </a:ext>
            </a:extLst>
          </p:cNvPr>
          <p:cNvSpPr>
            <a:spLocks noGrp="1"/>
          </p:cNvSpPr>
          <p:nvPr>
            <p:ph type="title"/>
          </p:nvPr>
        </p:nvSpPr>
        <p:spPr/>
        <p:txBody>
          <a:bodyPr/>
          <a:lstStyle/>
          <a:p>
            <a:r>
              <a:rPr lang="en-US"/>
              <a:t>Remember:</a:t>
            </a:r>
          </a:p>
        </p:txBody>
      </p:sp>
      <p:sp>
        <p:nvSpPr>
          <p:cNvPr id="5" name="TextBox 4">
            <a:extLst>
              <a:ext uri="{FF2B5EF4-FFF2-40B4-BE49-F238E27FC236}">
                <a16:creationId xmlns:a16="http://schemas.microsoft.com/office/drawing/2014/main" id="{F637CB75-8414-4930-8290-7AF35442F1EF}"/>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Snapchat and </a:t>
            </a:r>
            <a:r>
              <a:rPr lang="en-US" err="1"/>
              <a:t>Whatsapp</a:t>
            </a:r>
          </a:p>
        </p:txBody>
      </p:sp>
      <p:pic>
        <p:nvPicPr>
          <p:cNvPr id="8" name="Picture 8" descr="A picture containing toy, doll&#10;&#10;Description automatically generated">
            <a:extLst>
              <a:ext uri="{FF2B5EF4-FFF2-40B4-BE49-F238E27FC236}">
                <a16:creationId xmlns:a16="http://schemas.microsoft.com/office/drawing/2014/main" id="{B16A0F19-C12E-4A6E-BC89-302D2B1E8319}"/>
              </a:ext>
            </a:extLst>
          </p:cNvPr>
          <p:cNvPicPr>
            <a:picLocks noGrp="1" noChangeAspect="1"/>
          </p:cNvPicPr>
          <p:nvPr>
            <p:ph idx="1"/>
          </p:nvPr>
        </p:nvPicPr>
        <p:blipFill rotWithShape="1">
          <a:blip r:embed="rId2"/>
          <a:srcRect r="-422" b="7143"/>
          <a:stretch/>
        </p:blipFill>
        <p:spPr>
          <a:xfrm>
            <a:off x="2656682" y="1588294"/>
            <a:ext cx="6055549" cy="5262563"/>
          </a:xfrm>
        </p:spPr>
      </p:pic>
      <p:sp>
        <p:nvSpPr>
          <p:cNvPr id="9" name="TextBox 8">
            <a:extLst>
              <a:ext uri="{FF2B5EF4-FFF2-40B4-BE49-F238E27FC236}">
                <a16:creationId xmlns:a16="http://schemas.microsoft.com/office/drawing/2014/main" id="{DDC3B1DC-8EB1-46B5-9D21-A3E84987D8FD}"/>
              </a:ext>
            </a:extLst>
          </p:cNvPr>
          <p:cNvSpPr txBox="1"/>
          <p:nvPr/>
        </p:nvSpPr>
        <p:spPr>
          <a:xfrm>
            <a:off x="1128712" y="2140743"/>
            <a:ext cx="27431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Snapchat and </a:t>
            </a:r>
            <a:r>
              <a:rPr lang="en-US" sz="3200" err="1"/>
              <a:t>Whatsapp</a:t>
            </a:r>
            <a:endParaRPr lang="en-US" sz="3200"/>
          </a:p>
        </p:txBody>
      </p:sp>
      <p:sp>
        <p:nvSpPr>
          <p:cNvPr id="10" name="TextBox 9">
            <a:extLst>
              <a:ext uri="{FF2B5EF4-FFF2-40B4-BE49-F238E27FC236}">
                <a16:creationId xmlns:a16="http://schemas.microsoft.com/office/drawing/2014/main" id="{E9FE036A-5987-4B68-92E1-1D874629C7A3}"/>
              </a:ext>
            </a:extLst>
          </p:cNvPr>
          <p:cNvSpPr txBox="1"/>
          <p:nvPr/>
        </p:nvSpPr>
        <p:spPr>
          <a:xfrm>
            <a:off x="7641431" y="2093118"/>
            <a:ext cx="31003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Screenshotting</a:t>
            </a:r>
          </a:p>
        </p:txBody>
      </p:sp>
    </p:spTree>
    <p:extLst>
      <p:ext uri="{BB962C8B-B14F-4D97-AF65-F5344CB8AC3E}">
        <p14:creationId xmlns:p14="http://schemas.microsoft.com/office/powerpoint/2010/main" val="2468163896"/>
      </p:ext>
    </p:extLst>
  </p:cSld>
  <p:clrMapOvr>
    <a:masterClrMapping/>
  </p:clrMapOvr>
  <mc:AlternateContent xmlns:mc="http://schemas.openxmlformats.org/markup-compatibility/2006" xmlns:p14="http://schemas.microsoft.com/office/powerpoint/2010/main">
    <mc:Choice Requires="p14">
      <p:transition spd="slow" p14:dur="2000" advTm="36109"/>
    </mc:Choice>
    <mc:Fallback xmlns="">
      <p:transition spd="slow" advTm="3610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Picture 6" descr="A person sitting in an airplane seat using a laptop computer">
            <a:extLst>
              <a:ext uri="{FF2B5EF4-FFF2-40B4-BE49-F238E27FC236}">
                <a16:creationId xmlns:a16="http://schemas.microsoft.com/office/drawing/2014/main" id="{74665B93-BECF-40E3-AE57-C206E66A71AC}"/>
              </a:ext>
            </a:extLst>
          </p:cNvPr>
          <p:cNvPicPr>
            <a:picLocks noChangeAspect="1"/>
          </p:cNvPicPr>
          <p:nvPr/>
        </p:nvPicPr>
        <p:blipFill rotWithShape="1">
          <a:blip r:embed="rId3"/>
          <a:srcRect l="18545" r="36272"/>
          <a:stretch/>
        </p:blipFill>
        <p:spPr>
          <a:xfrm>
            <a:off x="7547810" y="10"/>
            <a:ext cx="4641013" cy="6856310"/>
          </a:xfrm>
          <a:prstGeom prst="rect">
            <a:avLst/>
          </a:prstGeom>
          <a:ln>
            <a:noFill/>
          </a:ln>
          <a:effectLst/>
        </p:spPr>
      </p:pic>
      <p:sp>
        <p:nvSpPr>
          <p:cNvPr id="25" name="Rectangle 24">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234B48-DC14-415B-B5DF-51247E3F1831}"/>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dirty="0"/>
              <a:t>Quick things you can do:</a:t>
            </a:r>
          </a:p>
        </p:txBody>
      </p:sp>
      <p:pic>
        <p:nvPicPr>
          <p:cNvPr id="27" name="Picture 26">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6" name="TextBox 5">
            <a:extLst>
              <a:ext uri="{FF2B5EF4-FFF2-40B4-BE49-F238E27FC236}">
                <a16:creationId xmlns:a16="http://schemas.microsoft.com/office/drawing/2014/main" id="{4B32278E-4723-40FC-BEA9-C40DE23D5C06}"/>
              </a:ext>
            </a:extLst>
          </p:cNvPr>
          <p:cNvSpPr txBox="1"/>
          <p:nvPr/>
        </p:nvSpPr>
        <p:spPr>
          <a:xfrm>
            <a:off x="680321" y="2336873"/>
            <a:ext cx="6423211" cy="359931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90000"/>
              </a:lnSpc>
              <a:spcBef>
                <a:spcPts val="1000"/>
              </a:spcBef>
              <a:buFont typeface="Arial" panose="020B0604020202020204" pitchFamily="34" charset="0"/>
              <a:buChar char="•"/>
            </a:pPr>
            <a:r>
              <a:rPr lang="en-US" sz="1700" dirty="0"/>
              <a:t>Look up apps and games on </a:t>
            </a:r>
            <a:r>
              <a:rPr lang="en-US" sz="1700" dirty="0">
                <a:hlinkClick r:id="rId5"/>
              </a:rPr>
              <a:t>www.Netaware.com</a:t>
            </a:r>
            <a:r>
              <a:rPr lang="en-US" sz="1700" dirty="0"/>
              <a:t> for information and safety advice</a:t>
            </a:r>
          </a:p>
          <a:p>
            <a:pPr marL="285750" indent="-228600" defTabSz="914400">
              <a:lnSpc>
                <a:spcPct val="90000"/>
              </a:lnSpc>
              <a:spcBef>
                <a:spcPts val="1000"/>
              </a:spcBef>
              <a:buFont typeface="Arial" panose="020B0604020202020204" pitchFamily="34" charset="0"/>
              <a:buChar char="•"/>
            </a:pPr>
            <a:endParaRPr lang="en-US" sz="1700" dirty="0"/>
          </a:p>
          <a:p>
            <a:pPr marL="285750" indent="-228600" defTabSz="914400">
              <a:lnSpc>
                <a:spcPct val="90000"/>
              </a:lnSpc>
              <a:spcBef>
                <a:spcPts val="1000"/>
              </a:spcBef>
              <a:buFont typeface="Arial" panose="020B0604020202020204" pitchFamily="34" charset="0"/>
              <a:buChar char="•"/>
            </a:pPr>
            <a:r>
              <a:rPr lang="en-US" sz="1700" dirty="0"/>
              <a:t>Download the National Online Safety app – it's free!</a:t>
            </a:r>
          </a:p>
          <a:p>
            <a:pPr marL="285750" indent="-228600" defTabSz="914400">
              <a:lnSpc>
                <a:spcPct val="90000"/>
              </a:lnSpc>
              <a:spcBef>
                <a:spcPts val="1000"/>
              </a:spcBef>
              <a:buFont typeface="Arial" panose="020B0604020202020204" pitchFamily="34" charset="0"/>
              <a:buChar char="•"/>
            </a:pPr>
            <a:endParaRPr lang="en-US" sz="1700" dirty="0"/>
          </a:p>
          <a:p>
            <a:pPr marL="285750" indent="-228600" defTabSz="914400">
              <a:lnSpc>
                <a:spcPct val="90000"/>
              </a:lnSpc>
              <a:spcBef>
                <a:spcPts val="1000"/>
              </a:spcBef>
              <a:buFont typeface="Arial" panose="020B0604020202020204" pitchFamily="34" charset="0"/>
              <a:buChar char="•"/>
            </a:pPr>
            <a:r>
              <a:rPr lang="en-US" sz="1700" dirty="0" err="1"/>
              <a:t>Youtube</a:t>
            </a:r>
            <a:r>
              <a:rPr lang="en-US" sz="1700" dirty="0"/>
              <a:t> explainer videos can be a helpful thing to watch with your child. Try CEOP, National Online Safety, Childline, NSPCC and Internet Matters</a:t>
            </a:r>
          </a:p>
          <a:p>
            <a:pPr marL="285750" indent="-228600" defTabSz="914400">
              <a:lnSpc>
                <a:spcPct val="90000"/>
              </a:lnSpc>
              <a:spcBef>
                <a:spcPts val="1000"/>
              </a:spcBef>
              <a:buFont typeface="Arial" panose="020B0604020202020204" pitchFamily="34" charset="0"/>
              <a:buChar char="•"/>
            </a:pPr>
            <a:endParaRPr lang="en-US" sz="1700" dirty="0"/>
          </a:p>
          <a:p>
            <a:pPr marL="285750" indent="-228600" defTabSz="914400">
              <a:lnSpc>
                <a:spcPct val="90000"/>
              </a:lnSpc>
              <a:spcBef>
                <a:spcPts val="1000"/>
              </a:spcBef>
              <a:buFont typeface="Arial" panose="020B0604020202020204" pitchFamily="34" charset="0"/>
              <a:buChar char="•"/>
            </a:pPr>
            <a:r>
              <a:rPr lang="en-US" sz="1700" dirty="0"/>
              <a:t>Download </a:t>
            </a:r>
            <a:r>
              <a:rPr lang="en-US" sz="1700" dirty="0" err="1"/>
              <a:t>Youtube</a:t>
            </a:r>
            <a:r>
              <a:rPr lang="en-US" sz="1700" dirty="0"/>
              <a:t> Kids rather than </a:t>
            </a:r>
            <a:r>
              <a:rPr lang="en-US" sz="1700" dirty="0" err="1"/>
              <a:t>Youtube</a:t>
            </a:r>
            <a:r>
              <a:rPr lang="en-US" sz="1700" dirty="0"/>
              <a:t> as it filters out most inappropriate content for younger children</a:t>
            </a:r>
          </a:p>
          <a:p>
            <a:pPr marL="285750" indent="-228600" defTabSz="914400">
              <a:lnSpc>
                <a:spcPct val="90000"/>
              </a:lnSpc>
              <a:spcBef>
                <a:spcPts val="1000"/>
              </a:spcBef>
              <a:buFont typeface="Arial" panose="020B0604020202020204" pitchFamily="34" charset="0"/>
              <a:buChar char="•"/>
            </a:pPr>
            <a:endParaRPr lang="en-US" sz="1700" dirty="0"/>
          </a:p>
          <a:p>
            <a:pPr marL="285750" indent="-228600" defTabSz="914400">
              <a:lnSpc>
                <a:spcPct val="90000"/>
              </a:lnSpc>
              <a:spcBef>
                <a:spcPts val="1000"/>
              </a:spcBef>
              <a:buFont typeface="Arial" panose="020B0604020202020204" pitchFamily="34" charset="0"/>
              <a:buChar char="•"/>
            </a:pPr>
            <a:endParaRPr lang="en-US" sz="1700" dirty="0"/>
          </a:p>
          <a:p>
            <a:pPr indent="-228600" defTabSz="914400">
              <a:lnSpc>
                <a:spcPct val="90000"/>
              </a:lnSpc>
              <a:spcBef>
                <a:spcPts val="1000"/>
              </a:spcBef>
              <a:buFont typeface="Arial" panose="020B0604020202020204" pitchFamily="34" charset="0"/>
              <a:buChar char="•"/>
            </a:pPr>
            <a:endParaRPr lang="en-US" sz="1700" dirty="0"/>
          </a:p>
          <a:p>
            <a:pPr indent="-228600" defTabSz="914400">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2988389390"/>
      </p:ext>
    </p:extLst>
  </p:cSld>
  <p:clrMapOvr>
    <a:masterClrMapping/>
  </p:clrMapOvr>
  <mc:AlternateContent xmlns:mc="http://schemas.openxmlformats.org/markup-compatibility/2006" xmlns:p14="http://schemas.microsoft.com/office/powerpoint/2010/main">
    <mc:Choice Requires="p14">
      <p:transition spd="slow" p14:dur="2000" advTm="83955"/>
    </mc:Choice>
    <mc:Fallback xmlns="">
      <p:transition spd="slow" advTm="8395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8" name="Rectangle 27">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descr="Hand reading braille">
            <a:extLst>
              <a:ext uri="{FF2B5EF4-FFF2-40B4-BE49-F238E27FC236}">
                <a16:creationId xmlns:a16="http://schemas.microsoft.com/office/drawing/2014/main" id="{FB80CC28-7CC0-48A9-ACFC-281F5F4E444B}"/>
              </a:ext>
            </a:extLst>
          </p:cNvPr>
          <p:cNvPicPr>
            <a:picLocks noChangeAspect="1"/>
          </p:cNvPicPr>
          <p:nvPr/>
        </p:nvPicPr>
        <p:blipFill rotWithShape="1">
          <a:blip r:embed="rId3"/>
          <a:srcRect l="41245" r="13572"/>
          <a:stretch/>
        </p:blipFill>
        <p:spPr>
          <a:xfrm>
            <a:off x="7547810" y="10"/>
            <a:ext cx="4641013" cy="6856310"/>
          </a:xfrm>
          <a:prstGeom prst="rect">
            <a:avLst/>
          </a:prstGeom>
          <a:ln>
            <a:noFill/>
          </a:ln>
          <a:effectLst/>
        </p:spPr>
      </p:pic>
      <p:sp>
        <p:nvSpPr>
          <p:cNvPr id="31" name="Rectangle 30">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234B48-DC14-415B-B5DF-51247E3F1831}"/>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dirty="0"/>
              <a:t>Quick things you can do:</a:t>
            </a:r>
          </a:p>
        </p:txBody>
      </p:sp>
      <p:pic>
        <p:nvPicPr>
          <p:cNvPr id="33" name="Picture 32">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TextBox 3">
            <a:extLst>
              <a:ext uri="{FF2B5EF4-FFF2-40B4-BE49-F238E27FC236}">
                <a16:creationId xmlns:a16="http://schemas.microsoft.com/office/drawing/2014/main" id="{9E64ACAC-4036-4DE0-A501-D57254549D97}"/>
              </a:ext>
            </a:extLst>
          </p:cNvPr>
          <p:cNvSpPr txBox="1"/>
          <p:nvPr/>
        </p:nvSpPr>
        <p:spPr>
          <a:xfrm>
            <a:off x="198783" y="2113872"/>
            <a:ext cx="7106478" cy="450558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90000"/>
              </a:lnSpc>
              <a:spcBef>
                <a:spcPts val="1000"/>
              </a:spcBef>
              <a:buFont typeface="Arial" panose="020B0604020202020204" pitchFamily="34" charset="0"/>
              <a:buChar char="•"/>
            </a:pPr>
            <a:endParaRPr lang="en-US" sz="1400" dirty="0"/>
          </a:p>
          <a:p>
            <a:pPr marL="285750" indent="-228600" defTabSz="914400">
              <a:lnSpc>
                <a:spcPct val="90000"/>
              </a:lnSpc>
              <a:spcBef>
                <a:spcPts val="1000"/>
              </a:spcBef>
              <a:buFont typeface="Arial" panose="020B0604020202020204" pitchFamily="34" charset="0"/>
              <a:buChar char="•"/>
            </a:pPr>
            <a:r>
              <a:rPr lang="en-US" sz="1600" dirty="0"/>
              <a:t>Security settings stop your child from being able to access sites about violence, pornography, pro-anorexia sites </a:t>
            </a:r>
            <a:r>
              <a:rPr lang="en-US" sz="1600" dirty="0" err="1"/>
              <a:t>etc</a:t>
            </a:r>
            <a:endParaRPr lang="en-US" sz="1600" dirty="0"/>
          </a:p>
          <a:p>
            <a:pPr indent="-228600" defTabSz="914400">
              <a:lnSpc>
                <a:spcPct val="90000"/>
              </a:lnSpc>
              <a:spcBef>
                <a:spcPts val="1000"/>
              </a:spcBef>
              <a:buFont typeface="Arial" panose="020B0604020202020204" pitchFamily="34" charset="0"/>
              <a:buChar char="•"/>
            </a:pPr>
            <a:endParaRPr lang="en-US" sz="1600" dirty="0"/>
          </a:p>
          <a:p>
            <a:pPr marL="285750" indent="-228600" defTabSz="914400">
              <a:lnSpc>
                <a:spcPct val="90000"/>
              </a:lnSpc>
              <a:spcBef>
                <a:spcPts val="1000"/>
              </a:spcBef>
              <a:buFont typeface="Arial" panose="020B0604020202020204" pitchFamily="34" charset="0"/>
              <a:buChar char="•"/>
            </a:pPr>
            <a:r>
              <a:rPr lang="en-US" sz="1600" dirty="0"/>
              <a:t>Go into o2 shops with any of your devices and they will show you how, for free! Or call the o2/NSPCC free helpline </a:t>
            </a:r>
            <a:r>
              <a:rPr lang="en-US" sz="1600" b="1" dirty="0"/>
              <a:t>0808 800 5002</a:t>
            </a:r>
            <a:r>
              <a:rPr lang="en-US" sz="1600" dirty="0"/>
              <a:t> </a:t>
            </a:r>
          </a:p>
          <a:p>
            <a:pPr marL="285750" indent="-228600" defTabSz="914400">
              <a:lnSpc>
                <a:spcPct val="90000"/>
              </a:lnSpc>
              <a:spcBef>
                <a:spcPts val="1000"/>
              </a:spcBef>
              <a:buFont typeface="Arial" panose="020B0604020202020204" pitchFamily="34" charset="0"/>
              <a:buChar char="•"/>
            </a:pPr>
            <a:r>
              <a:rPr lang="en-US" sz="1600" dirty="0">
                <a:hlinkClick r:id="rId5"/>
              </a:rPr>
              <a:t>Use Parental Controls to Keep Your Child Safe | NSPCC</a:t>
            </a:r>
            <a:endParaRPr lang="en-US" sz="1600" dirty="0"/>
          </a:p>
          <a:p>
            <a:pPr marL="57150" indent="-228600" defTabSz="914400">
              <a:lnSpc>
                <a:spcPct val="90000"/>
              </a:lnSpc>
              <a:spcBef>
                <a:spcPts val="1000"/>
              </a:spcBef>
              <a:buFont typeface="Arial" panose="020B0604020202020204" pitchFamily="34" charset="0"/>
              <a:buChar char="•"/>
            </a:pPr>
            <a:endParaRPr lang="en-US" sz="1600" dirty="0"/>
          </a:p>
          <a:p>
            <a:pPr marL="285750" indent="-228600" defTabSz="914400">
              <a:lnSpc>
                <a:spcPct val="90000"/>
              </a:lnSpc>
              <a:spcBef>
                <a:spcPts val="1000"/>
              </a:spcBef>
              <a:buFont typeface="Arial" panose="020B0604020202020204" pitchFamily="34" charset="0"/>
              <a:buChar char="•"/>
            </a:pPr>
            <a:r>
              <a:rPr lang="en-US" sz="1600" dirty="0">
                <a:hlinkClick r:id="rId6"/>
              </a:rPr>
              <a:t>www.thinkuknow.co.uk</a:t>
            </a:r>
            <a:r>
              <a:rPr lang="en-US" sz="1600" dirty="0"/>
              <a:t> has advice for parents, videos to watch together and explanations of new trends</a:t>
            </a:r>
          </a:p>
          <a:p>
            <a:pPr marL="285750" indent="-228600" defTabSz="914400">
              <a:lnSpc>
                <a:spcPct val="90000"/>
              </a:lnSpc>
              <a:spcBef>
                <a:spcPts val="1000"/>
              </a:spcBef>
              <a:buFont typeface="Arial" panose="020B0604020202020204" pitchFamily="34" charset="0"/>
              <a:buChar char="•"/>
            </a:pPr>
            <a:endParaRPr lang="en-US" sz="1600" dirty="0"/>
          </a:p>
          <a:p>
            <a:pPr marL="285750" indent="-228600" defTabSz="914400">
              <a:lnSpc>
                <a:spcPct val="90000"/>
              </a:lnSpc>
              <a:spcBef>
                <a:spcPts val="1000"/>
              </a:spcBef>
              <a:buFont typeface="Arial" panose="020B0604020202020204" pitchFamily="34" charset="0"/>
              <a:buChar char="•"/>
            </a:pPr>
            <a:r>
              <a:rPr lang="en-US" sz="1600" dirty="0"/>
              <a:t>Sign up to NSPCC Ice Breaker emails (</a:t>
            </a:r>
            <a:r>
              <a:rPr lang="en-US" sz="1600" dirty="0">
                <a:hlinkClick r:id="rId7"/>
              </a:rPr>
              <a:t>https://nspcc.o2.co.uk/</a:t>
            </a:r>
            <a:r>
              <a:rPr lang="en-US" sz="1600" dirty="0"/>
              <a:t>)</a:t>
            </a:r>
          </a:p>
        </p:txBody>
      </p:sp>
    </p:spTree>
    <p:extLst>
      <p:ext uri="{BB962C8B-B14F-4D97-AF65-F5344CB8AC3E}">
        <p14:creationId xmlns:p14="http://schemas.microsoft.com/office/powerpoint/2010/main" val="675598762"/>
      </p:ext>
    </p:extLst>
  </p:cSld>
  <p:clrMapOvr>
    <a:masterClrMapping/>
  </p:clrMapOvr>
  <mc:AlternateContent xmlns:mc="http://schemas.openxmlformats.org/markup-compatibility/2006" xmlns:p14="http://schemas.microsoft.com/office/powerpoint/2010/main">
    <mc:Choice Requires="p14">
      <p:transition spd="slow" p14:dur="2000" advTm="89200"/>
    </mc:Choice>
    <mc:Fallback xmlns="">
      <p:transition spd="slow" advTm="892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srcRect l="34479" t="7482" r="34925" b="14812"/>
          <a:stretch/>
        </p:blipFill>
        <p:spPr bwMode="auto">
          <a:xfrm>
            <a:off x="1532467" y="1204797"/>
            <a:ext cx="3683000" cy="52197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34215" t="17664" r="34936" b="4274"/>
          <a:stretch/>
        </p:blipFill>
        <p:spPr bwMode="auto">
          <a:xfrm>
            <a:off x="5761393" y="1204797"/>
            <a:ext cx="3667125" cy="521970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BC27FA6-E9CA-4746-B840-4716D6817448}"/>
              </a:ext>
            </a:extLst>
          </p:cNvPr>
          <p:cNvSpPr txBox="1"/>
          <p:nvPr/>
        </p:nvSpPr>
        <p:spPr>
          <a:xfrm>
            <a:off x="9446491" y="3269673"/>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Here's an example of a Family Agreement that can be helpful for younger teenagers and children. It can be found on the </a:t>
            </a:r>
            <a:r>
              <a:rPr lang="en-US" dirty="0" err="1"/>
              <a:t>Childnet</a:t>
            </a:r>
            <a:r>
              <a:rPr lang="en-US" dirty="0"/>
              <a:t> website</a:t>
            </a:r>
          </a:p>
        </p:txBody>
      </p:sp>
    </p:spTree>
    <p:extLst>
      <p:ext uri="{BB962C8B-B14F-4D97-AF65-F5344CB8AC3E}">
        <p14:creationId xmlns:p14="http://schemas.microsoft.com/office/powerpoint/2010/main" val="1152537310"/>
      </p:ext>
    </p:extLst>
  </p:cSld>
  <p:clrMapOvr>
    <a:masterClrMapping/>
  </p:clrMapOvr>
  <mc:AlternateContent xmlns:mc="http://schemas.openxmlformats.org/markup-compatibility/2006" xmlns:p14="http://schemas.microsoft.com/office/powerpoint/2010/main">
    <mc:Choice Requires="p14">
      <p:transition spd="slow" p14:dur="2000" advTm="53044"/>
    </mc:Choice>
    <mc:Fallback xmlns="">
      <p:transition spd="slow" advTm="5304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9331" y="382387"/>
            <a:ext cx="6073828" cy="3416528"/>
          </a:xfrm>
          <a:prstGeom prst="rect">
            <a:avLst/>
          </a:prstGeom>
        </p:spPr>
      </p:pic>
      <p:pic>
        <p:nvPicPr>
          <p:cNvPr id="5" name="Picture 4"/>
          <p:cNvPicPr>
            <a:picLocks noChangeAspect="1"/>
          </p:cNvPicPr>
          <p:nvPr/>
        </p:nvPicPr>
        <p:blipFill>
          <a:blip r:embed="rId3"/>
          <a:stretch>
            <a:fillRect/>
          </a:stretch>
        </p:blipFill>
        <p:spPr>
          <a:xfrm>
            <a:off x="6421126" y="3566160"/>
            <a:ext cx="5604311" cy="3152425"/>
          </a:xfrm>
          <a:prstGeom prst="rect">
            <a:avLst/>
          </a:prstGeom>
        </p:spPr>
      </p:pic>
      <p:sp>
        <p:nvSpPr>
          <p:cNvPr id="3" name="TextBox 2">
            <a:extLst>
              <a:ext uri="{FF2B5EF4-FFF2-40B4-BE49-F238E27FC236}">
                <a16:creationId xmlns:a16="http://schemas.microsoft.com/office/drawing/2014/main" id="{9AD46824-42C0-4FF4-AA4E-2BF8DC5D1E85}"/>
              </a:ext>
            </a:extLst>
          </p:cNvPr>
          <p:cNvSpPr txBox="1"/>
          <p:nvPr/>
        </p:nvSpPr>
        <p:spPr>
          <a:xfrm>
            <a:off x="1254991" y="4401127"/>
            <a:ext cx="434224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a:t>
            </a:r>
            <a:r>
              <a:rPr lang="en-US" dirty="0" err="1"/>
              <a:t>Netaware</a:t>
            </a:r>
            <a:r>
              <a:rPr lang="en-US" dirty="0"/>
              <a:t> website looks like this. You can type in the name of the app or game and it gives you a breakdown of what it is, how it works, safety features and things to be mindful of.</a:t>
            </a:r>
          </a:p>
        </p:txBody>
      </p:sp>
    </p:spTree>
    <p:extLst>
      <p:ext uri="{BB962C8B-B14F-4D97-AF65-F5344CB8AC3E}">
        <p14:creationId xmlns:p14="http://schemas.microsoft.com/office/powerpoint/2010/main" val="746964319"/>
      </p:ext>
    </p:extLst>
  </p:cSld>
  <p:clrMapOvr>
    <a:masterClrMapping/>
  </p:clrMapOvr>
  <mc:AlternateContent xmlns:mc="http://schemas.openxmlformats.org/markup-compatibility/2006" xmlns:p14="http://schemas.microsoft.com/office/powerpoint/2010/main">
    <mc:Choice Requires="p14">
      <p:transition spd="slow" p14:dur="2000" advTm="26387"/>
    </mc:Choice>
    <mc:Fallback xmlns="">
      <p:transition spd="slow" advTm="2638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843-37BB-4C8C-AADC-B11D7CEC73D2}"/>
              </a:ext>
            </a:extLst>
          </p:cNvPr>
          <p:cNvSpPr>
            <a:spLocks noGrp="1"/>
          </p:cNvSpPr>
          <p:nvPr>
            <p:ph type="title"/>
          </p:nvPr>
        </p:nvSpPr>
        <p:spPr/>
        <p:txBody>
          <a:bodyPr/>
          <a:lstStyle/>
          <a:p>
            <a:endParaRPr lang="en-US"/>
          </a:p>
        </p:txBody>
      </p:sp>
      <p:pic>
        <p:nvPicPr>
          <p:cNvPr id="4" name="Picture 4" descr="Timeline&#10;&#10;Description automatically generated">
            <a:extLst>
              <a:ext uri="{FF2B5EF4-FFF2-40B4-BE49-F238E27FC236}">
                <a16:creationId xmlns:a16="http://schemas.microsoft.com/office/drawing/2014/main" id="{8FEFD297-BF20-4E5D-94CD-F8E24BE5911B}"/>
              </a:ext>
            </a:extLst>
          </p:cNvPr>
          <p:cNvPicPr>
            <a:picLocks noGrp="1" noChangeAspect="1"/>
          </p:cNvPicPr>
          <p:nvPr>
            <p:ph idx="1"/>
          </p:nvPr>
        </p:nvPicPr>
        <p:blipFill>
          <a:blip r:embed="rId2"/>
          <a:stretch>
            <a:fillRect/>
          </a:stretch>
        </p:blipFill>
        <p:spPr>
          <a:xfrm>
            <a:off x="3568120" y="20186"/>
            <a:ext cx="4829717" cy="6837814"/>
          </a:xfrm>
        </p:spPr>
      </p:pic>
      <p:sp>
        <p:nvSpPr>
          <p:cNvPr id="3" name="TextBox 2">
            <a:extLst>
              <a:ext uri="{FF2B5EF4-FFF2-40B4-BE49-F238E27FC236}">
                <a16:creationId xmlns:a16="http://schemas.microsoft.com/office/drawing/2014/main" id="{5AD42C7B-98C8-4ACD-ACA2-94DA553FBCF8}"/>
              </a:ext>
            </a:extLst>
          </p:cNvPr>
          <p:cNvSpPr txBox="1"/>
          <p:nvPr/>
        </p:nvSpPr>
        <p:spPr>
          <a:xfrm>
            <a:off x="8707582" y="2623127"/>
            <a:ext cx="328583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National Online Safety app has handy one-pager breakdowns of many apps and games. As it's on your phone, you can simply type something in that your child has mentioned and instantly have an understanding of how it works...and how to keep them safer whilst using it!</a:t>
            </a:r>
          </a:p>
        </p:txBody>
      </p:sp>
    </p:spTree>
    <p:extLst>
      <p:ext uri="{BB962C8B-B14F-4D97-AF65-F5344CB8AC3E}">
        <p14:creationId xmlns:p14="http://schemas.microsoft.com/office/powerpoint/2010/main" val="3550000629"/>
      </p:ext>
    </p:extLst>
  </p:cSld>
  <p:clrMapOvr>
    <a:masterClrMapping/>
  </p:clrMapOvr>
  <mc:AlternateContent xmlns:mc="http://schemas.openxmlformats.org/markup-compatibility/2006" xmlns:p14="http://schemas.microsoft.com/office/powerpoint/2010/main">
    <mc:Choice Requires="p14">
      <p:transition spd="slow" p14:dur="2000" advTm="45428"/>
    </mc:Choice>
    <mc:Fallback xmlns="">
      <p:transition spd="slow" advTm="454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4" descr="3D black question marks with one yellow question mark">
            <a:extLst>
              <a:ext uri="{FF2B5EF4-FFF2-40B4-BE49-F238E27FC236}">
                <a16:creationId xmlns:a16="http://schemas.microsoft.com/office/drawing/2014/main" id="{51291F2D-4E1D-DDF1-5866-6A35570E466B}"/>
              </a:ext>
            </a:extLst>
          </p:cNvPr>
          <p:cNvPicPr>
            <a:picLocks noChangeAspect="1"/>
          </p:cNvPicPr>
          <p:nvPr/>
        </p:nvPicPr>
        <p:blipFill rotWithShape="1">
          <a:blip r:embed="rId3"/>
          <a:srcRect l="49081" r="26212"/>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28E8FC-3123-4D7D-8E88-E18C3841613A}"/>
              </a:ext>
            </a:extLst>
          </p:cNvPr>
          <p:cNvSpPr>
            <a:spLocks noGrp="1"/>
          </p:cNvSpPr>
          <p:nvPr>
            <p:ph type="title"/>
          </p:nvPr>
        </p:nvSpPr>
        <p:spPr>
          <a:xfrm>
            <a:off x="680321" y="753228"/>
            <a:ext cx="7087552" cy="1080938"/>
          </a:xfrm>
        </p:spPr>
        <p:txBody>
          <a:bodyPr>
            <a:normAutofit/>
          </a:bodyPr>
          <a:lstStyle/>
          <a:p>
            <a:r>
              <a:rPr lang="en-US"/>
              <a:t>Any questions?</a:t>
            </a:r>
          </a:p>
        </p:txBody>
      </p:sp>
      <p:pic>
        <p:nvPicPr>
          <p:cNvPr id="15" name="Picture 14">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89DFAC90-AF68-4F73-9DE4-5A05C148F8B8}"/>
              </a:ext>
            </a:extLst>
          </p:cNvPr>
          <p:cNvSpPr>
            <a:spLocks noGrp="1"/>
          </p:cNvSpPr>
          <p:nvPr>
            <p:ph idx="1"/>
          </p:nvPr>
        </p:nvSpPr>
        <p:spPr>
          <a:xfrm>
            <a:off x="680321" y="2336873"/>
            <a:ext cx="6423211" cy="3599316"/>
          </a:xfrm>
        </p:spPr>
        <p:txBody>
          <a:bodyPr>
            <a:normAutofit/>
          </a:bodyPr>
          <a:lstStyle/>
          <a:p>
            <a:endParaRPr lang="en-US" sz="2000"/>
          </a:p>
        </p:txBody>
      </p:sp>
    </p:spTree>
    <p:extLst>
      <p:ext uri="{BB962C8B-B14F-4D97-AF65-F5344CB8AC3E}">
        <p14:creationId xmlns:p14="http://schemas.microsoft.com/office/powerpoint/2010/main" val="1868672972"/>
      </p:ext>
    </p:extLst>
  </p:cSld>
  <p:clrMapOvr>
    <a:masterClrMapping/>
  </p:clrMapOvr>
  <mc:AlternateContent xmlns:mc="http://schemas.openxmlformats.org/markup-compatibility/2006" xmlns:p14="http://schemas.microsoft.com/office/powerpoint/2010/main">
    <mc:Choice Requires="p14">
      <p:transition spd="slow" p14:dur="2000" advTm="29127"/>
    </mc:Choice>
    <mc:Fallback xmlns="">
      <p:transition spd="slow" advTm="2912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FNSXxf-luKM"/>
          <p:cNvPicPr>
            <a:picLocks noGrp="1" noRot="1" noChangeAspect="1"/>
          </p:cNvPicPr>
          <p:nvPr>
            <p:ph idx="1"/>
            <a:videoFile r:link="rId2"/>
          </p:nvPr>
        </p:nvPicPr>
        <p:blipFill>
          <a:blip r:embed="rId4"/>
          <a:stretch>
            <a:fillRect/>
          </a:stretch>
        </p:blipFill>
        <p:spPr>
          <a:xfrm>
            <a:off x="2351485" y="897233"/>
            <a:ext cx="7489029" cy="5453062"/>
          </a:xfrm>
          <a:prstGeom prst="rect">
            <a:avLst/>
          </a:prstGeom>
        </p:spPr>
      </p:pic>
    </p:spTree>
    <p:custDataLst>
      <p:tags r:id="rId1"/>
    </p:custDataLst>
    <p:extLst>
      <p:ext uri="{BB962C8B-B14F-4D97-AF65-F5344CB8AC3E}">
        <p14:creationId xmlns:p14="http://schemas.microsoft.com/office/powerpoint/2010/main" val="902315316"/>
      </p:ext>
    </p:extLst>
  </p:cSld>
  <p:clrMapOvr>
    <a:masterClrMapping/>
  </p:clrMapOvr>
  <mc:AlternateContent xmlns:mc="http://schemas.openxmlformats.org/markup-compatibility/2006" xmlns:p14="http://schemas.microsoft.com/office/powerpoint/2010/main">
    <mc:Choice Requires="p14">
      <p:transition spd="slow" p14:dur="2000" advTm="96651"/>
    </mc:Choice>
    <mc:Fallback xmlns="">
      <p:transition spd="slow" advTm="96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3513" objId="4"/>
        <p14:triggerEvt type="onClick" time="13514" objId="4"/>
        <p14:stopEvt time="92290" objId="4"/>
        <p14:playEvt time="92319" objId="4"/>
        <p14:pauseEvt time="96581" objId="4"/>
        <p14:stopEvt time="96581"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DE3B-FE03-431B-86F9-C0189C4731DE}"/>
              </a:ext>
            </a:extLst>
          </p:cNvPr>
          <p:cNvSpPr>
            <a:spLocks noGrp="1"/>
          </p:cNvSpPr>
          <p:nvPr>
            <p:ph type="title"/>
          </p:nvPr>
        </p:nvSpPr>
        <p:spPr/>
        <p:txBody>
          <a:bodyPr/>
          <a:lstStyle/>
          <a:p>
            <a:r>
              <a:rPr lang="en-GB" dirty="0"/>
              <a:t>What about you?</a:t>
            </a:r>
          </a:p>
        </p:txBody>
      </p:sp>
      <p:sp>
        <p:nvSpPr>
          <p:cNvPr id="3" name="Content Placeholder 2">
            <a:extLst>
              <a:ext uri="{FF2B5EF4-FFF2-40B4-BE49-F238E27FC236}">
                <a16:creationId xmlns:a16="http://schemas.microsoft.com/office/drawing/2014/main" id="{D42DE7DD-B43C-4917-8EA8-4B5B826C8F59}"/>
              </a:ext>
            </a:extLst>
          </p:cNvPr>
          <p:cNvSpPr>
            <a:spLocks noGrp="1"/>
          </p:cNvSpPr>
          <p:nvPr>
            <p:ph idx="1"/>
          </p:nvPr>
        </p:nvSpPr>
        <p:spPr/>
        <p:txBody>
          <a:bodyPr/>
          <a:lstStyle/>
          <a:p>
            <a:r>
              <a:rPr lang="en-GB" dirty="0"/>
              <a:t>When you think about your child, what do you think are the  online risks to them and others like them?</a:t>
            </a:r>
          </a:p>
        </p:txBody>
      </p:sp>
    </p:spTree>
    <p:extLst>
      <p:ext uri="{BB962C8B-B14F-4D97-AF65-F5344CB8AC3E}">
        <p14:creationId xmlns:p14="http://schemas.microsoft.com/office/powerpoint/2010/main" val="1123946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5" descr="A picture containing person, indoor, striped&#10;&#10;Description automatically generated">
            <a:extLst>
              <a:ext uri="{FF2B5EF4-FFF2-40B4-BE49-F238E27FC236}">
                <a16:creationId xmlns:a16="http://schemas.microsoft.com/office/drawing/2014/main" id="{2377E009-7FB9-45DF-9E7A-84AB36443BAB}"/>
              </a:ext>
            </a:extLst>
          </p:cNvPr>
          <p:cNvPicPr>
            <a:picLocks noChangeAspect="1"/>
          </p:cNvPicPr>
          <p:nvPr/>
        </p:nvPicPr>
        <p:blipFill rotWithShape="1">
          <a:blip r:embed="rId3"/>
          <a:srcRect l="29664" r="11019"/>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234B48-DC14-415B-B5DF-51247E3F1831}"/>
              </a:ext>
            </a:extLst>
          </p:cNvPr>
          <p:cNvSpPr>
            <a:spLocks noGrp="1"/>
          </p:cNvSpPr>
          <p:nvPr>
            <p:ph type="title"/>
          </p:nvPr>
        </p:nvSpPr>
        <p:spPr>
          <a:xfrm>
            <a:off x="680321" y="753228"/>
            <a:ext cx="5041629" cy="1080938"/>
          </a:xfrm>
        </p:spPr>
        <p:txBody>
          <a:bodyPr>
            <a:normAutofit/>
          </a:bodyPr>
          <a:lstStyle/>
          <a:p>
            <a:r>
              <a:rPr lang="en-US" dirty="0"/>
              <a:t>Knowing your child</a:t>
            </a:r>
          </a:p>
        </p:txBody>
      </p:sp>
      <p:pic>
        <p:nvPicPr>
          <p:cNvPr id="16" name="Picture 15">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6" name="TextBox 5">
            <a:extLst>
              <a:ext uri="{FF2B5EF4-FFF2-40B4-BE49-F238E27FC236}">
                <a16:creationId xmlns:a16="http://schemas.microsoft.com/office/drawing/2014/main" id="{4B32278E-4723-40FC-BEA9-C40DE23D5C06}"/>
              </a:ext>
            </a:extLst>
          </p:cNvPr>
          <p:cNvSpPr txBox="1"/>
          <p:nvPr/>
        </p:nvSpPr>
        <p:spPr>
          <a:xfrm>
            <a:off x="452582" y="2149764"/>
            <a:ext cx="5456381" cy="51275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GB" dirty="0"/>
              <a:t>For some parents/carers, your child is able to and perhaps already does access the internet alone.</a:t>
            </a:r>
          </a:p>
          <a:p>
            <a:pPr marL="285750" indent="-285750">
              <a:lnSpc>
                <a:spcPct val="90000"/>
              </a:lnSpc>
              <a:spcBef>
                <a:spcPts val="1000"/>
              </a:spcBef>
              <a:buFont typeface="Arial"/>
              <a:buChar char="•"/>
            </a:pPr>
            <a:r>
              <a:rPr lang="en-GB" dirty="0">
                <a:ea typeface="+mn-lt"/>
                <a:cs typeface="+mn-lt"/>
              </a:rPr>
              <a:t>For some parents/carers, your child would only access the internet with your help and support.</a:t>
            </a:r>
          </a:p>
          <a:p>
            <a:pPr marL="285750" indent="-285750">
              <a:lnSpc>
                <a:spcPct val="90000"/>
              </a:lnSpc>
              <a:spcBef>
                <a:spcPts val="1000"/>
              </a:spcBef>
              <a:buFont typeface="Arial"/>
              <a:buChar char="•"/>
            </a:pPr>
            <a:r>
              <a:rPr lang="en-GB" dirty="0">
                <a:ea typeface="+mn-lt"/>
                <a:cs typeface="+mn-lt"/>
              </a:rPr>
              <a:t>The internet is a wonderful tool for everyone but particularly people with disabilities and can enable them to be more independent and empowered. The solution is not to avoid/ban it altogether!</a:t>
            </a:r>
          </a:p>
          <a:p>
            <a:pPr marL="285750" indent="-285750">
              <a:lnSpc>
                <a:spcPct val="90000"/>
              </a:lnSpc>
              <a:spcBef>
                <a:spcPts val="1000"/>
              </a:spcBef>
              <a:buFont typeface="Arial"/>
              <a:buChar char="•"/>
            </a:pPr>
            <a:r>
              <a:rPr lang="en-GB" dirty="0">
                <a:ea typeface="+mn-lt"/>
                <a:cs typeface="+mn-lt"/>
              </a:rPr>
              <a:t>For children with additional needs, it can be helpful to set some simple black and white rules  such as…</a:t>
            </a:r>
          </a:p>
          <a:p>
            <a:pPr marL="285750" indent="-285750" algn="just">
              <a:lnSpc>
                <a:spcPct val="90000"/>
              </a:lnSpc>
              <a:spcBef>
                <a:spcPts val="1000"/>
              </a:spcBef>
              <a:buFont typeface="Arial"/>
              <a:buChar char="•"/>
            </a:pPr>
            <a:endParaRPr lang="en-US" dirty="0">
              <a:ea typeface="+mn-lt"/>
              <a:cs typeface="+mn-lt"/>
            </a:endParaRPr>
          </a:p>
          <a:p>
            <a:pPr marL="285750" indent="-285750" algn="just">
              <a:lnSpc>
                <a:spcPct val="90000"/>
              </a:lnSpc>
              <a:spcBef>
                <a:spcPts val="1000"/>
              </a:spcBef>
              <a:buFont typeface="Arial"/>
              <a:buChar char="•"/>
            </a:pPr>
            <a:endParaRPr lang="en-GB" dirty="0">
              <a:ea typeface="+mn-lt"/>
              <a:cs typeface="+mn-lt"/>
            </a:endParaRPr>
          </a:p>
          <a:p>
            <a:pPr algn="just">
              <a:lnSpc>
                <a:spcPct val="90000"/>
              </a:lnSpc>
              <a:spcBef>
                <a:spcPts val="1000"/>
              </a:spcBef>
            </a:pPr>
            <a:endParaRPr lang="en-GB" dirty="0">
              <a:ea typeface="+mn-lt"/>
              <a:cs typeface="+mn-lt"/>
            </a:endParaRPr>
          </a:p>
          <a:p>
            <a:pPr algn="l"/>
            <a:endParaRPr lang="en-US" dirty="0"/>
          </a:p>
        </p:txBody>
      </p:sp>
    </p:spTree>
    <p:extLst>
      <p:ext uri="{BB962C8B-B14F-4D97-AF65-F5344CB8AC3E}">
        <p14:creationId xmlns:p14="http://schemas.microsoft.com/office/powerpoint/2010/main" val="3962805400"/>
      </p:ext>
    </p:extLst>
  </p:cSld>
  <p:clrMapOvr>
    <a:masterClrMapping/>
  </p:clrMapOvr>
  <mc:AlternateContent xmlns:mc="http://schemas.openxmlformats.org/markup-compatibility/2006" xmlns:p14="http://schemas.microsoft.com/office/powerpoint/2010/main">
    <mc:Choice Requires="p14">
      <p:transition spd="slow" p14:dur="2000" advTm="83955"/>
    </mc:Choice>
    <mc:Fallback xmlns="">
      <p:transition spd="slow" advTm="8395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9" name="Group 20">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0" name="Rectangle 21">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descr="Classmate pushing student in wheelchair">
            <a:extLst>
              <a:ext uri="{FF2B5EF4-FFF2-40B4-BE49-F238E27FC236}">
                <a16:creationId xmlns:a16="http://schemas.microsoft.com/office/drawing/2014/main" id="{0F82BFA7-E98D-441E-A31F-F27EFDBC645F}"/>
              </a:ext>
            </a:extLst>
          </p:cNvPr>
          <p:cNvPicPr>
            <a:picLocks noChangeAspect="1"/>
          </p:cNvPicPr>
          <p:nvPr/>
        </p:nvPicPr>
        <p:blipFill rotWithShape="1">
          <a:blip r:embed="rId3"/>
          <a:srcRect l="33760" r="21057"/>
          <a:stretch/>
        </p:blipFill>
        <p:spPr>
          <a:xfrm>
            <a:off x="7547810" y="10"/>
            <a:ext cx="4641013" cy="6856310"/>
          </a:xfrm>
          <a:prstGeom prst="rect">
            <a:avLst/>
          </a:prstGeom>
          <a:ln>
            <a:noFill/>
          </a:ln>
          <a:effectLst/>
        </p:spPr>
      </p:pic>
      <p:sp>
        <p:nvSpPr>
          <p:cNvPr id="31" name="Rectangle 24">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234B48-DC14-415B-B5DF-51247E3F1831}"/>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dirty="0"/>
              <a:t>Rules/Guidance Ideas</a:t>
            </a:r>
          </a:p>
        </p:txBody>
      </p:sp>
      <p:pic>
        <p:nvPicPr>
          <p:cNvPr id="32" name="Picture 26">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6" name="TextBox 5">
            <a:extLst>
              <a:ext uri="{FF2B5EF4-FFF2-40B4-BE49-F238E27FC236}">
                <a16:creationId xmlns:a16="http://schemas.microsoft.com/office/drawing/2014/main" id="{4B32278E-4723-40FC-BEA9-C40DE23D5C06}"/>
              </a:ext>
            </a:extLst>
          </p:cNvPr>
          <p:cNvSpPr txBox="1"/>
          <p:nvPr/>
        </p:nvSpPr>
        <p:spPr>
          <a:xfrm>
            <a:off x="268357" y="2216426"/>
            <a:ext cx="7066721" cy="437321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90000"/>
              </a:lnSpc>
              <a:spcBef>
                <a:spcPts val="1000"/>
              </a:spcBef>
              <a:buFont typeface="Arial" panose="020B0604020202020204" pitchFamily="34" charset="0"/>
              <a:buChar char="•"/>
            </a:pPr>
            <a:r>
              <a:rPr lang="en-US" dirty="0"/>
              <a:t>Don’t upload any pictures of yourself or the family without us agreeing first</a:t>
            </a:r>
          </a:p>
          <a:p>
            <a:pPr marL="285750" indent="-228600" defTabSz="914400">
              <a:lnSpc>
                <a:spcPct val="90000"/>
              </a:lnSpc>
              <a:spcBef>
                <a:spcPts val="1000"/>
              </a:spcBef>
              <a:buFont typeface="Arial" panose="020B0604020202020204" pitchFamily="34" charset="0"/>
              <a:buChar char="•"/>
            </a:pPr>
            <a:r>
              <a:rPr lang="en-US" dirty="0"/>
              <a:t>We keep the login details (and/or are in control of the social media account)</a:t>
            </a:r>
          </a:p>
          <a:p>
            <a:pPr marL="285750" indent="-228600" defTabSz="914400">
              <a:lnSpc>
                <a:spcPct val="90000"/>
              </a:lnSpc>
              <a:spcBef>
                <a:spcPts val="1000"/>
              </a:spcBef>
              <a:buFont typeface="Arial" panose="020B0604020202020204" pitchFamily="34" charset="0"/>
              <a:buChar char="•"/>
            </a:pPr>
            <a:r>
              <a:rPr lang="en-US" dirty="0"/>
              <a:t>You can only use a social media platform if we are also using it, and we are ‘friends’</a:t>
            </a:r>
          </a:p>
          <a:p>
            <a:pPr marL="285750" indent="-228600" defTabSz="914400">
              <a:lnSpc>
                <a:spcPct val="90000"/>
              </a:lnSpc>
              <a:spcBef>
                <a:spcPts val="1000"/>
              </a:spcBef>
              <a:buFont typeface="Arial" panose="020B0604020202020204" pitchFamily="34" charset="0"/>
              <a:buChar char="•"/>
            </a:pPr>
            <a:r>
              <a:rPr lang="en-US" dirty="0"/>
              <a:t>We need to know who each of your contacts are</a:t>
            </a:r>
          </a:p>
          <a:p>
            <a:pPr marL="285750" indent="-228600" defTabSz="914400">
              <a:lnSpc>
                <a:spcPct val="90000"/>
              </a:lnSpc>
              <a:spcBef>
                <a:spcPts val="1000"/>
              </a:spcBef>
              <a:buFont typeface="Arial" panose="020B0604020202020204" pitchFamily="34" charset="0"/>
              <a:buChar char="•"/>
            </a:pPr>
            <a:r>
              <a:rPr lang="en-US" dirty="0"/>
              <a:t>Privacy settings must always be set to private</a:t>
            </a:r>
          </a:p>
          <a:p>
            <a:pPr marL="285750" indent="-228600" defTabSz="914400">
              <a:lnSpc>
                <a:spcPct val="90000"/>
              </a:lnSpc>
              <a:spcBef>
                <a:spcPts val="1000"/>
              </a:spcBef>
              <a:buFont typeface="Arial" panose="020B0604020202020204" pitchFamily="34" charset="0"/>
              <a:buChar char="•"/>
            </a:pPr>
            <a:r>
              <a:rPr lang="en-US" dirty="0"/>
              <a:t>Location settings must always be off</a:t>
            </a:r>
          </a:p>
          <a:p>
            <a:pPr marL="285750" indent="-228600" defTabSz="914400">
              <a:lnSpc>
                <a:spcPct val="90000"/>
              </a:lnSpc>
              <a:spcBef>
                <a:spcPts val="1000"/>
              </a:spcBef>
              <a:buFont typeface="Arial" panose="020B0604020202020204" pitchFamily="34" charset="0"/>
              <a:buChar char="•"/>
            </a:pPr>
            <a:r>
              <a:rPr lang="en-US" dirty="0"/>
              <a:t>Use of devices is in a communal area of the home, with us around and no use of headphones</a:t>
            </a:r>
          </a:p>
          <a:p>
            <a:pPr marL="285750" indent="-228600" defTabSz="914400">
              <a:lnSpc>
                <a:spcPct val="90000"/>
              </a:lnSpc>
              <a:spcBef>
                <a:spcPts val="1000"/>
              </a:spcBef>
              <a:buFont typeface="Arial" panose="020B0604020202020204" pitchFamily="34" charset="0"/>
              <a:buChar char="•"/>
            </a:pPr>
            <a:r>
              <a:rPr lang="en-US" dirty="0"/>
              <a:t>We can check your search history</a:t>
            </a:r>
          </a:p>
          <a:p>
            <a:pPr marL="285750" indent="-228600" defTabSz="914400">
              <a:lnSpc>
                <a:spcPct val="90000"/>
              </a:lnSpc>
              <a:spcBef>
                <a:spcPts val="1000"/>
              </a:spcBef>
              <a:buFont typeface="Arial" panose="020B0604020202020204" pitchFamily="34" charset="0"/>
              <a:buChar char="•"/>
            </a:pPr>
            <a:r>
              <a:rPr lang="en-US" dirty="0"/>
              <a:t>There is a time limit</a:t>
            </a:r>
          </a:p>
          <a:p>
            <a:pPr marL="285750" indent="-228600" defTabSz="914400">
              <a:lnSpc>
                <a:spcPct val="90000"/>
              </a:lnSpc>
              <a:spcBef>
                <a:spcPts val="1000"/>
              </a:spcBef>
              <a:buFont typeface="Arial" panose="020B0604020202020204" pitchFamily="34" charset="0"/>
              <a:buChar char="•"/>
            </a:pPr>
            <a:endParaRPr lang="en-US" sz="1300" dirty="0"/>
          </a:p>
          <a:p>
            <a:pPr indent="-228600" defTabSz="914400">
              <a:lnSpc>
                <a:spcPct val="90000"/>
              </a:lnSpc>
              <a:spcBef>
                <a:spcPts val="1000"/>
              </a:spcBef>
              <a:buFont typeface="Arial" panose="020B0604020202020204" pitchFamily="34" charset="0"/>
              <a:buChar char="•"/>
            </a:pPr>
            <a:endParaRPr lang="en-US" sz="1300" dirty="0"/>
          </a:p>
          <a:p>
            <a:pPr indent="-228600" defTabSz="914400">
              <a:lnSpc>
                <a:spcPct val="90000"/>
              </a:lnSpc>
              <a:buFont typeface="Arial" panose="020B0604020202020204" pitchFamily="34" charset="0"/>
              <a:buChar char="•"/>
            </a:pPr>
            <a:endParaRPr lang="en-US" sz="1300" dirty="0"/>
          </a:p>
        </p:txBody>
      </p:sp>
    </p:spTree>
    <p:extLst>
      <p:ext uri="{BB962C8B-B14F-4D97-AF65-F5344CB8AC3E}">
        <p14:creationId xmlns:p14="http://schemas.microsoft.com/office/powerpoint/2010/main" val="2130035239"/>
      </p:ext>
    </p:extLst>
  </p:cSld>
  <p:clrMapOvr>
    <a:masterClrMapping/>
  </p:clrMapOvr>
  <mc:AlternateContent xmlns:mc="http://schemas.openxmlformats.org/markup-compatibility/2006" xmlns:p14="http://schemas.microsoft.com/office/powerpoint/2010/main">
    <mc:Choice Requires="p14">
      <p:transition spd="slow" p14:dur="2000" advTm="83955"/>
    </mc:Choice>
    <mc:Fallback xmlns="">
      <p:transition spd="slow" advTm="839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5" descr="Portrait of smiling woman">
            <a:extLst>
              <a:ext uri="{FF2B5EF4-FFF2-40B4-BE49-F238E27FC236}">
                <a16:creationId xmlns:a16="http://schemas.microsoft.com/office/drawing/2014/main" id="{203B9131-0102-45CD-A348-A879CA2A5611}"/>
              </a:ext>
            </a:extLst>
          </p:cNvPr>
          <p:cNvPicPr>
            <a:picLocks noGrp="1" noChangeAspect="1"/>
          </p:cNvPicPr>
          <p:nvPr>
            <p:ph sz="half" idx="2"/>
          </p:nvPr>
        </p:nvPicPr>
        <p:blipFill rotWithShape="1">
          <a:blip r:embed="rId5"/>
          <a:srcRect r="40683"/>
          <a:stretch/>
        </p:blipFill>
        <p:spPr>
          <a:xfrm>
            <a:off x="6096000" y="10"/>
            <a:ext cx="6092823" cy="6856310"/>
          </a:xfrm>
          <a:prstGeom prst="rect">
            <a:avLst/>
          </a:prstGeom>
          <a:ln>
            <a:noFill/>
          </a:ln>
          <a:effectLst/>
        </p:spPr>
      </p:pic>
      <p:sp>
        <p:nvSpPr>
          <p:cNvPr id="25" name="Rectangle 24">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7E66995-D8A9-4B74-AFCA-B045F1AC34E9}"/>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a:t>The Main Online Risks for our students.</a:t>
            </a:r>
          </a:p>
        </p:txBody>
      </p:sp>
      <p:pic>
        <p:nvPicPr>
          <p:cNvPr id="27" name="Picture 26">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FED7933D-C9C2-44B7-8757-AD671FCFC0E1}"/>
              </a:ext>
            </a:extLst>
          </p:cNvPr>
          <p:cNvSpPr>
            <a:spLocks noGrp="1"/>
          </p:cNvSpPr>
          <p:nvPr>
            <p:ph sz="half" idx="1"/>
          </p:nvPr>
        </p:nvSpPr>
        <p:spPr>
          <a:xfrm>
            <a:off x="680322" y="2336873"/>
            <a:ext cx="5041628" cy="3599316"/>
          </a:xfrm>
        </p:spPr>
        <p:txBody>
          <a:bodyPr vert="horz" lIns="91440" tIns="45720" rIns="91440" bIns="45720" rtlCol="0">
            <a:normAutofit/>
          </a:bodyPr>
          <a:lstStyle/>
          <a:p>
            <a:r>
              <a:rPr lang="en-US" sz="2000"/>
              <a:t>Grooming </a:t>
            </a:r>
          </a:p>
          <a:p>
            <a:r>
              <a:rPr lang="en-US" sz="2000"/>
              <a:t>Sharing Information and Images</a:t>
            </a:r>
          </a:p>
          <a:p>
            <a:r>
              <a:rPr lang="en-US" sz="2000"/>
              <a:t>Bullying</a:t>
            </a:r>
          </a:p>
          <a:p>
            <a:r>
              <a:rPr lang="en-US" sz="2000"/>
              <a:t>Gaming</a:t>
            </a:r>
          </a:p>
        </p:txBody>
      </p:sp>
    </p:spTree>
    <p:extLst>
      <p:ext uri="{BB962C8B-B14F-4D97-AF65-F5344CB8AC3E}">
        <p14:creationId xmlns:p14="http://schemas.microsoft.com/office/powerpoint/2010/main" val="276331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1C2E-5DAB-4156-9ECD-24247E96E9CD}"/>
              </a:ext>
            </a:extLst>
          </p:cNvPr>
          <p:cNvSpPr>
            <a:spLocks noGrp="1"/>
          </p:cNvSpPr>
          <p:nvPr>
            <p:ph type="title"/>
          </p:nvPr>
        </p:nvSpPr>
        <p:spPr/>
        <p:txBody>
          <a:bodyPr/>
          <a:lstStyle/>
          <a:p>
            <a:r>
              <a:rPr lang="en-GB" dirty="0"/>
              <a:t>Let’s watch this.</a:t>
            </a:r>
          </a:p>
        </p:txBody>
      </p:sp>
      <p:sp>
        <p:nvSpPr>
          <p:cNvPr id="3" name="Picture Placeholder 2">
            <a:extLst>
              <a:ext uri="{FF2B5EF4-FFF2-40B4-BE49-F238E27FC236}">
                <a16:creationId xmlns:a16="http://schemas.microsoft.com/office/drawing/2014/main" id="{D21F05E7-2DF6-4AF9-8368-6C94CD74E2A8}"/>
              </a:ext>
            </a:extLst>
          </p:cNvPr>
          <p:cNvSpPr>
            <a:spLocks noGrp="1"/>
          </p:cNvSpPr>
          <p:nvPr>
            <p:ph type="pic" idx="1"/>
          </p:nvPr>
        </p:nvSpPr>
        <p:spPr/>
      </p:sp>
      <p:sp>
        <p:nvSpPr>
          <p:cNvPr id="4" name="Text Placeholder 3">
            <a:extLst>
              <a:ext uri="{FF2B5EF4-FFF2-40B4-BE49-F238E27FC236}">
                <a16:creationId xmlns:a16="http://schemas.microsoft.com/office/drawing/2014/main" id="{57CD49DF-8B44-47D6-8DF4-81DA5CCE99AB}"/>
              </a:ext>
            </a:extLst>
          </p:cNvPr>
          <p:cNvSpPr>
            <a:spLocks noGrp="1"/>
          </p:cNvSpPr>
          <p:nvPr>
            <p:ph type="body" sz="half" idx="2"/>
          </p:nvPr>
        </p:nvSpPr>
        <p:spPr/>
        <p:txBody>
          <a:bodyPr/>
          <a:lstStyle/>
          <a:p>
            <a:r>
              <a:rPr lang="en-GB" dirty="0"/>
              <a:t>While you’re watching, try to keep an eye out for what places them both at risk.</a:t>
            </a:r>
          </a:p>
        </p:txBody>
      </p:sp>
      <p:pic>
        <p:nvPicPr>
          <p:cNvPr id="5" name="Online Media 4" title="Protective Behaviours - Online safety and learning disabilities">
            <a:hlinkClick r:id="" action="ppaction://media"/>
            <a:extLst>
              <a:ext uri="{FF2B5EF4-FFF2-40B4-BE49-F238E27FC236}">
                <a16:creationId xmlns:a16="http://schemas.microsoft.com/office/drawing/2014/main" id="{F043D945-7FDC-431B-A7C2-9A9B8981767D}"/>
              </a:ext>
            </a:extLst>
          </p:cNvPr>
          <p:cNvPicPr>
            <a:picLocks noRot="1" noChangeAspect="1"/>
          </p:cNvPicPr>
          <p:nvPr>
            <a:videoFile r:link="rId1"/>
          </p:nvPr>
        </p:nvPicPr>
        <p:blipFill>
          <a:blip r:embed="rId3"/>
          <a:stretch>
            <a:fillRect/>
          </a:stretch>
        </p:blipFill>
        <p:spPr>
          <a:xfrm>
            <a:off x="2186608" y="598728"/>
            <a:ext cx="6420679" cy="3627683"/>
          </a:xfrm>
          <a:prstGeom prst="rect">
            <a:avLst/>
          </a:prstGeom>
        </p:spPr>
      </p:pic>
    </p:spTree>
    <p:extLst>
      <p:ext uri="{BB962C8B-B14F-4D97-AF65-F5344CB8AC3E}">
        <p14:creationId xmlns:p14="http://schemas.microsoft.com/office/powerpoint/2010/main" val="24259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2C9A-7EE0-49EB-9FEF-E16D9EF421E0}"/>
              </a:ext>
            </a:extLst>
          </p:cNvPr>
          <p:cNvSpPr>
            <a:spLocks noGrp="1"/>
          </p:cNvSpPr>
          <p:nvPr>
            <p:ph type="title"/>
          </p:nvPr>
        </p:nvSpPr>
        <p:spPr/>
        <p:txBody>
          <a:bodyPr/>
          <a:lstStyle/>
          <a:p>
            <a:r>
              <a:rPr lang="en-GB" dirty="0"/>
              <a:t>What did you spot?</a:t>
            </a:r>
          </a:p>
        </p:txBody>
      </p:sp>
      <p:sp>
        <p:nvSpPr>
          <p:cNvPr id="3" name="Content Placeholder 2">
            <a:extLst>
              <a:ext uri="{FF2B5EF4-FFF2-40B4-BE49-F238E27FC236}">
                <a16:creationId xmlns:a16="http://schemas.microsoft.com/office/drawing/2014/main" id="{9B1F83AB-3A93-44E7-9D1D-2EE23268D0DF}"/>
              </a:ext>
            </a:extLst>
          </p:cNvPr>
          <p:cNvSpPr>
            <a:spLocks noGrp="1"/>
          </p:cNvSpPr>
          <p:nvPr>
            <p:ph idx="1"/>
          </p:nvPr>
        </p:nvSpPr>
        <p:spPr/>
        <p:txBody>
          <a:bodyPr>
            <a:normAutofit lnSpcReduction="10000"/>
          </a:bodyPr>
          <a:lstStyle/>
          <a:p>
            <a:r>
              <a:rPr lang="en-GB" dirty="0"/>
              <a:t>Both of them are vulnerable here</a:t>
            </a:r>
          </a:p>
          <a:p>
            <a:r>
              <a:rPr lang="en-GB" dirty="0"/>
              <a:t>Both have technically broken the law</a:t>
            </a:r>
          </a:p>
          <a:p>
            <a:r>
              <a:rPr lang="en-GB" dirty="0"/>
              <a:t>Who is keeping an eye on them?</a:t>
            </a:r>
          </a:p>
          <a:p>
            <a:r>
              <a:rPr lang="en-GB" dirty="0"/>
              <a:t>She could have been talking to someone far more dangerous</a:t>
            </a:r>
          </a:p>
          <a:p>
            <a:r>
              <a:rPr lang="en-GB" dirty="0"/>
              <a:t>He is vulnerable because he’s low in confidence</a:t>
            </a:r>
          </a:p>
          <a:p>
            <a:r>
              <a:rPr lang="en-GB" dirty="0"/>
              <a:t>Because of her additional needs, she is very trusting</a:t>
            </a:r>
          </a:p>
          <a:p>
            <a:r>
              <a:rPr lang="en-GB" dirty="0"/>
              <a:t>When young people can’t discuss sex, puberty and romantic feelings with someone they trust, they might try to explore this online.</a:t>
            </a:r>
          </a:p>
        </p:txBody>
      </p:sp>
    </p:spTree>
    <p:extLst>
      <p:ext uri="{BB962C8B-B14F-4D97-AF65-F5344CB8AC3E}">
        <p14:creationId xmlns:p14="http://schemas.microsoft.com/office/powerpoint/2010/main" val="1519618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2.1"/>
</p:tagLst>
</file>

<file path=ppt/tags/tag10.xml><?xml version="1.0" encoding="utf-8"?>
<p:tagLst xmlns:a="http://schemas.openxmlformats.org/drawingml/2006/main" xmlns:r="http://schemas.openxmlformats.org/officeDocument/2006/relationships" xmlns:p="http://schemas.openxmlformats.org/presentationml/2006/main">
  <p:tag name="TIMING" val="|19.6|15.6|1.5|22.5|57.8|9.5|12.4|13.7"/>
</p:tagLst>
</file>

<file path=ppt/tags/tag11.xml><?xml version="1.0" encoding="utf-8"?>
<p:tagLst xmlns:a="http://schemas.openxmlformats.org/drawingml/2006/main" xmlns:r="http://schemas.openxmlformats.org/officeDocument/2006/relationships" xmlns:p="http://schemas.openxmlformats.org/presentationml/2006/main">
  <p:tag name="TIMING" val="|1.4|6.5|2.2|9.2|15.5|14.2|9.4|6.1"/>
</p:tagLst>
</file>

<file path=ppt/tags/tag12.xml><?xml version="1.0" encoding="utf-8"?>
<p:tagLst xmlns:a="http://schemas.openxmlformats.org/drawingml/2006/main" xmlns:r="http://schemas.openxmlformats.org/officeDocument/2006/relationships" xmlns:p="http://schemas.openxmlformats.org/presentationml/2006/main">
  <p:tag name="TIMING" val="|1.4|6.5|2.2|9.2|15.5|14.2|9.4|6.1"/>
</p:tagLst>
</file>

<file path=ppt/tags/tag2.xml><?xml version="1.0" encoding="utf-8"?>
<p:tagLst xmlns:a="http://schemas.openxmlformats.org/drawingml/2006/main" xmlns:r="http://schemas.openxmlformats.org/officeDocument/2006/relationships" xmlns:p="http://schemas.openxmlformats.org/presentationml/2006/main">
  <p:tag name="TIMING" val="|11.1|3.8|23.6|9.1|13.9|14.6"/>
</p:tagLst>
</file>

<file path=ppt/tags/tag3.xml><?xml version="1.0" encoding="utf-8"?>
<p:tagLst xmlns:a="http://schemas.openxmlformats.org/drawingml/2006/main" xmlns:r="http://schemas.openxmlformats.org/officeDocument/2006/relationships" xmlns:p="http://schemas.openxmlformats.org/presentationml/2006/main">
  <p:tag name="TIMING" val="|1.7|1.3|0.8"/>
</p:tagLst>
</file>

<file path=ppt/tags/tag4.xml><?xml version="1.0" encoding="utf-8"?>
<p:tagLst xmlns:a="http://schemas.openxmlformats.org/drawingml/2006/main" xmlns:r="http://schemas.openxmlformats.org/officeDocument/2006/relationships" xmlns:p="http://schemas.openxmlformats.org/presentationml/2006/main">
  <p:tag name="TIMING" val="|27|10.3|8|7|7.6|17.1|7.7|28.9|27.4|20.2|36.8"/>
</p:tagLst>
</file>

<file path=ppt/tags/tag5.xml><?xml version="1.0" encoding="utf-8"?>
<p:tagLst xmlns:a="http://schemas.openxmlformats.org/drawingml/2006/main" xmlns:r="http://schemas.openxmlformats.org/officeDocument/2006/relationships" xmlns:p="http://schemas.openxmlformats.org/presentationml/2006/main">
  <p:tag name="TIMING" val="|1.4|1.6|0.9|0.9|1.2|71.5"/>
</p:tagLst>
</file>

<file path=ppt/tags/tag6.xml><?xml version="1.0" encoding="utf-8"?>
<p:tagLst xmlns:a="http://schemas.openxmlformats.org/drawingml/2006/main" xmlns:r="http://schemas.openxmlformats.org/officeDocument/2006/relationships" xmlns:p="http://schemas.openxmlformats.org/presentationml/2006/main">
  <p:tag name="TIMING" val="|2.1|1|0.9|103.1|8.4"/>
</p:tagLst>
</file>

<file path=ppt/tags/tag7.xml><?xml version="1.0" encoding="utf-8"?>
<p:tagLst xmlns:a="http://schemas.openxmlformats.org/drawingml/2006/main" xmlns:r="http://schemas.openxmlformats.org/officeDocument/2006/relationships" xmlns:p="http://schemas.openxmlformats.org/presentationml/2006/main">
  <p:tag name="TIMING" val="|9.8|10.4|49.8"/>
</p:tagLst>
</file>

<file path=ppt/tags/tag8.xml><?xml version="1.0" encoding="utf-8"?>
<p:tagLst xmlns:a="http://schemas.openxmlformats.org/drawingml/2006/main" xmlns:r="http://schemas.openxmlformats.org/officeDocument/2006/relationships" xmlns:p="http://schemas.openxmlformats.org/presentationml/2006/main">
  <p:tag name="TIMING" val="|93.2"/>
</p:tagLst>
</file>

<file path=ppt/tags/tag9.xml><?xml version="1.0" encoding="utf-8"?>
<p:tagLst xmlns:a="http://schemas.openxmlformats.org/drawingml/2006/main" xmlns:r="http://schemas.openxmlformats.org/officeDocument/2006/relationships" xmlns:p="http://schemas.openxmlformats.org/presentationml/2006/main">
  <p:tag name="TIMING" val="|8.8|17.7|10.2|16.8"/>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479257BE056C4CB3808FCE73CBC47C" ma:contentTypeVersion="11" ma:contentTypeDescription="Create a new document." ma:contentTypeScope="" ma:versionID="a1037f0dbb3ad3f2ab8a764d4e8c43df">
  <xsd:schema xmlns:xsd="http://www.w3.org/2001/XMLSchema" xmlns:xs="http://www.w3.org/2001/XMLSchema" xmlns:p="http://schemas.microsoft.com/office/2006/metadata/properties" xmlns:ns2="321bb9d3-19da-4aed-94f3-1b7f7f58835b" xmlns:ns3="9f22b68f-3f99-465f-9369-036f4256d3bf" targetNamespace="http://schemas.microsoft.com/office/2006/metadata/properties" ma:root="true" ma:fieldsID="78c1e5b7d2e24b7fa24119008774b17d" ns2:_="" ns3:_="">
    <xsd:import namespace="321bb9d3-19da-4aed-94f3-1b7f7f58835b"/>
    <xsd:import namespace="9f22b68f-3f99-465f-9369-036f4256d3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1bb9d3-19da-4aed-94f3-1b7f7f5883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22b68f-3f99-465f-9369-036f4256d3b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22b68f-3f99-465f-9369-036f4256d3bf">
      <UserInfo>
        <DisplayName>Mrs B Davies (SCA)</DisplayName>
        <AccountId>1734</AccountId>
        <AccountType/>
      </UserInfo>
    </SharedWithUsers>
  </documentManagement>
</p:properties>
</file>

<file path=customXml/itemProps1.xml><?xml version="1.0" encoding="utf-8"?>
<ds:datastoreItem xmlns:ds="http://schemas.openxmlformats.org/officeDocument/2006/customXml" ds:itemID="{FC7E081A-6B01-4F7D-96EE-A86A8AADA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1bb9d3-19da-4aed-94f3-1b7f7f58835b"/>
    <ds:schemaRef ds:uri="9f22b68f-3f99-465f-9369-036f4256d3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E5671-B39F-49C4-A935-06050E29BD56}">
  <ds:schemaRefs>
    <ds:schemaRef ds:uri="http://schemas.microsoft.com/sharepoint/v3/contenttype/forms"/>
  </ds:schemaRefs>
</ds:datastoreItem>
</file>

<file path=customXml/itemProps3.xml><?xml version="1.0" encoding="utf-8"?>
<ds:datastoreItem xmlns:ds="http://schemas.openxmlformats.org/officeDocument/2006/customXml" ds:itemID="{C5CE4B6E-24B4-4825-93E7-22F069487C61}">
  <ds:schemaRefs>
    <ds:schemaRef ds:uri="http://schemas.microsoft.com/office/2006/metadata/properties"/>
    <ds:schemaRef ds:uri="http://schemas.microsoft.com/office/infopath/2007/PartnerControls"/>
    <ds:schemaRef ds:uri="9f22b68f-3f99-465f-9369-036f4256d3bf"/>
  </ds:schemaRefs>
</ds:datastoreItem>
</file>

<file path=docProps/app.xml><?xml version="1.0" encoding="utf-8"?>
<Properties xmlns="http://schemas.openxmlformats.org/officeDocument/2006/extended-properties" xmlns:vt="http://schemas.openxmlformats.org/officeDocument/2006/docPropsVTypes">
  <Template>TM04033917[[fn=Berlin]]</Template>
  <TotalTime>0</TotalTime>
  <Words>1671</Words>
  <Application>Microsoft Office PowerPoint</Application>
  <PresentationFormat>Widescreen</PresentationFormat>
  <Paragraphs>167</Paragraphs>
  <Slides>28</Slides>
  <Notes>0</Notes>
  <HiddenSlides>0</HiddenSlides>
  <MMClips>3</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Berlin</vt:lpstr>
      <vt:lpstr>Online Safety</vt:lpstr>
      <vt:lpstr>The Number One Message:</vt:lpstr>
      <vt:lpstr>PowerPoint Presentation</vt:lpstr>
      <vt:lpstr>What about you?</vt:lpstr>
      <vt:lpstr>Knowing your child</vt:lpstr>
      <vt:lpstr>Rules/Guidance Ideas</vt:lpstr>
      <vt:lpstr>The Main Online Risks for our students.</vt:lpstr>
      <vt:lpstr>Let’s watch this.</vt:lpstr>
      <vt:lpstr>What did you spot?</vt:lpstr>
      <vt:lpstr>But first, Sharenting...</vt:lpstr>
      <vt:lpstr>PowerPoint Presentation</vt:lpstr>
      <vt:lpstr>Online grooming</vt:lpstr>
      <vt:lpstr>The Internet – a gift to Bad Guys (and girls)</vt:lpstr>
      <vt:lpstr>Why do people groom online?</vt:lpstr>
      <vt:lpstr>Privacy Settings</vt:lpstr>
      <vt:lpstr>Block, Report, Delete or Mute</vt:lpstr>
      <vt:lpstr>Online Bullying</vt:lpstr>
      <vt:lpstr>Online Bullying – things to remember</vt:lpstr>
      <vt:lpstr>Gaming Online</vt:lpstr>
      <vt:lpstr>What can you do?</vt:lpstr>
      <vt:lpstr>Sharing Information and Images</vt:lpstr>
      <vt:lpstr>Remember:</vt:lpstr>
      <vt:lpstr>Quick things you can do:</vt:lpstr>
      <vt:lpstr>Quick things you can do:</vt:lpstr>
      <vt:lpstr>PowerPoint Presentation</vt:lpstr>
      <vt:lpstr>PowerPoint Presentation</vt:lpstr>
      <vt:lpstr>PowerPoint Presentation</vt:lpstr>
      <vt:lpstr>Any questions?</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KS3 eSafety</dc:title>
  <dc:creator>Mrs K Bates</dc:creator>
  <cp:lastModifiedBy>b daviesthrossel</cp:lastModifiedBy>
  <cp:revision>331</cp:revision>
  <dcterms:created xsi:type="dcterms:W3CDTF">2016-11-24T10:02:54Z</dcterms:created>
  <dcterms:modified xsi:type="dcterms:W3CDTF">2022-10-17T12:09:17Z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0x010100BB479257BE056C4CB3808FCE73CBC47C</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